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9947275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9" autoAdjust="0"/>
    <p:restoredTop sz="94660"/>
  </p:normalViewPr>
  <p:slideViewPr>
    <p:cSldViewPr>
      <p:cViewPr>
        <p:scale>
          <a:sx n="120" d="100"/>
          <a:sy n="120" d="100"/>
        </p:scale>
        <p:origin x="84" y="6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129CE39-BD3A-4E4D-A2C4-21146B5AE681}" type="datetime1">
              <a:rPr lang="ru-RU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69B46A7-13F5-40BB-8981-7DF06206DC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3B797AD-0410-41BD-9914-A8A73B7A3F64}" type="datetime1">
              <a:rPr lang="ru-RU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69B46A7-13F5-40BB-8981-7DF06206DC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2AABEF3-3527-4E17-A61D-91395207963F}" type="datetime1">
              <a:rPr lang="ru-RU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69B46A7-13F5-40BB-8981-7DF06206DC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26C3345-23E8-42E3-A8AB-691B97105631}" type="datetime1">
              <a:rPr lang="ru-RU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69B46A7-13F5-40BB-8981-7DF06206DC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4B72B74-757C-4293-B6F6-6CC84C2E0244}" type="datetime1">
              <a:rPr lang="ru-RU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69B46A7-13F5-40BB-8981-7DF06206DC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A5EDC20-489B-404C-9A3F-619AA4BC7870}" type="datetime1">
              <a:rPr lang="ru-RU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69B46A7-13F5-40BB-8981-7DF06206DC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8D55474-F38B-4926-BA05-C8B143FCE52F}" type="datetime1">
              <a:rPr lang="ru-RU"/>
              <a:t>02.12.2024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69B46A7-13F5-40BB-8981-7DF06206DC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9EE31C6-2065-40CC-99F5-3E2D253DDAB6}" type="datetime1">
              <a:rPr lang="ru-RU"/>
              <a:t>02.12.2024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69B46A7-13F5-40BB-8981-7DF06206DC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44A4528-3E0D-46E3-B8AA-F4E0D65182C0}" type="datetime1">
              <a:rPr lang="ru-RU"/>
              <a:t>02.12.2024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69B46A7-13F5-40BB-8981-7DF06206DC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4B1DCDE-0300-457A-9AD6-D72400381C57}" type="datetime1">
              <a:rPr lang="ru-RU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69B46A7-13F5-40BB-8981-7DF06206DC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C78BA12-5E5F-4A97-BEDA-29A123E02F3A}" type="datetime1">
              <a:rPr lang="ru-RU"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69B46A7-13F5-40BB-8981-7DF06206DCB5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00C50C-DE92-40FD-9E2F-61D9CDE41818}" type="datetime1">
              <a:rPr lang="ru-RU"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69B46A7-13F5-40BB-8981-7DF06206DCB5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rsn_chel," TargetMode="External"/><Relationship Id="rId2" Type="http://schemas.openxmlformats.org/officeDocument/2006/relationships/hyperlink" Target="https://74.fsvps.gov.ru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t.me/rsn_che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herriot@fsvps.r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hyperlink" Target="https://t.me/vetisherriot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 bwMode="auto">
          <a:xfrm>
            <a:off x="203238" y="122601"/>
            <a:ext cx="11666183" cy="930135"/>
          </a:xfrm>
          <a:prstGeom prst="roundRect">
            <a:avLst>
              <a:gd name="adj" fmla="val 16667"/>
            </a:avLst>
          </a:prstGeom>
          <a:solidFill>
            <a:schemeClr val="lt1">
              <a:alpha val="63999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0" y="-201478"/>
            <a:ext cx="12192000" cy="260648"/>
          </a:xfrm>
          <a:prstGeom prst="rect">
            <a:avLst/>
          </a:prstGeom>
          <a:solidFill>
            <a:srgbClr val="34A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3482" y="5733256"/>
            <a:ext cx="12192000" cy="79208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defRPr/>
            </a:pPr>
            <a:r>
              <a:rPr lang="ru-RU" b="1">
                <a:ln w="12700">
                  <a:noFill/>
                  <a:prstDash val="solid"/>
                </a:ln>
                <a:solidFill>
                  <a:srgbClr val="207511"/>
                </a:solidFill>
                <a:latin typeface="Times New Roman"/>
                <a:cs typeface="Times New Roman"/>
              </a:rPr>
              <a:t>Начальник отдела  </a:t>
            </a:r>
            <a:r>
              <a:rPr lang="ru-RU" b="1" cap="all">
                <a:solidFill>
                  <a:srgbClr val="207511"/>
                </a:solidFill>
                <a:latin typeface="Times New Roman"/>
                <a:cs typeface="Times New Roman"/>
              </a:rPr>
              <a:t> </a:t>
            </a:r>
            <a:endParaRPr/>
          </a:p>
          <a:p>
            <a:pPr algn="r">
              <a:defRPr/>
            </a:pPr>
            <a:r>
              <a:rPr lang="ru-RU" b="1" cap="all">
                <a:solidFill>
                  <a:srgbClr val="207511"/>
                </a:solidFill>
                <a:latin typeface="Times New Roman"/>
                <a:cs typeface="Times New Roman"/>
              </a:rPr>
              <a:t>Таужанова Татьяна Викторовна </a:t>
            </a: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1452228" y="170094"/>
            <a:ext cx="10188388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>
                <a:ln w="12700">
                  <a:noFill/>
                  <a:prstDash val="solid"/>
                </a:ln>
                <a:solidFill>
                  <a:srgbClr val="207511"/>
                </a:solidFill>
                <a:latin typeface="Times New Roman"/>
                <a:cs typeface="Times New Roman"/>
              </a:rPr>
              <a:t>Уральское межрегиональное управление Федеральной службы по ветеринарному и фитосанитарному надзору</a:t>
            </a:r>
          </a:p>
        </p:txBody>
      </p:sp>
      <p:pic>
        <p:nvPicPr>
          <p:cNvPr id="1026" name="Picture 2" descr="\\rsts\!Docums\Организационный\Valentina\Для презентаций\27_rosselhoznadzor.jpg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741022" y="1280975"/>
            <a:ext cx="2311065" cy="22238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 bwMode="auto">
          <a:xfrm>
            <a:off x="2969416" y="2783518"/>
            <a:ext cx="8037917" cy="1798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b="1" i="0" u="none" strike="noStrike" cap="none" spc="0">
                <a:solidFill>
                  <a:srgbClr val="333333"/>
                </a:solidFill>
                <a:latin typeface="Arial"/>
                <a:ea typeface="Arial"/>
                <a:cs typeface="Arial"/>
              </a:rPr>
              <a:t>Маркирование и учет животных.</a:t>
            </a:r>
          </a:p>
          <a:p>
            <a:pPr algn="ctr">
              <a:defRPr/>
            </a:pPr>
            <a:endParaRPr lang="ru-RU" sz="2800" b="1" i="0" u="none" strike="noStrike" cap="none" spc="0">
              <a:solidFill>
                <a:srgbClr val="333333"/>
              </a:solidFill>
              <a:latin typeface="Arial"/>
              <a:ea typeface="Arial"/>
              <a:cs typeface="Arial"/>
            </a:endParaRPr>
          </a:p>
          <a:p>
            <a:pPr algn="ctr">
              <a:defRPr/>
            </a:pPr>
            <a:r>
              <a:rPr lang="ru-RU" sz="2800" b="1" i="0" u="none" strike="noStrike" cap="none" spc="0">
                <a:solidFill>
                  <a:srgbClr val="333333"/>
                </a:solidFill>
                <a:latin typeface="Arial"/>
                <a:ea typeface="Arial"/>
                <a:cs typeface="Arial"/>
              </a:rPr>
              <a:t>Нововведения при обращении с побочными продукты животноводства</a:t>
            </a:r>
            <a:endParaRPr lang="ru-RU" sz="2800" b="1">
              <a:ln w="12700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381909391" name="Рисунок 38190939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72555" y="3615800"/>
            <a:ext cx="2735868" cy="27358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-201478"/>
            <a:ext cx="12192000" cy="260648"/>
          </a:xfrm>
          <a:prstGeom prst="rect">
            <a:avLst/>
          </a:prstGeom>
          <a:solidFill>
            <a:srgbClr val="34A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 bwMode="auto">
          <a:xfrm>
            <a:off x="0" y="6065912"/>
            <a:ext cx="12192000" cy="792087"/>
          </a:xfrm>
          <a:prstGeom prst="rect">
            <a:avLst/>
          </a:prstGeom>
          <a:solidFill>
            <a:srgbClr val="2075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 cap="all">
                <a:latin typeface="Arial"/>
                <a:cs typeface="Arial"/>
              </a:rPr>
              <a:t>Уральское межрегиональное управление </a:t>
            </a:r>
            <a:endParaRPr/>
          </a:p>
          <a:p>
            <a:pPr algn="ctr">
              <a:defRPr/>
            </a:pPr>
            <a:r>
              <a:rPr lang="ru-RU" sz="1600" b="1" cap="all">
                <a:latin typeface="Arial"/>
                <a:cs typeface="Arial"/>
              </a:rPr>
              <a:t>Федеральной службы по ветеринарному и фитосанитарному надзору</a:t>
            </a:r>
            <a:endParaRPr/>
          </a:p>
        </p:txBody>
      </p:sp>
      <p:sp>
        <p:nvSpPr>
          <p:cNvPr id="100" name="TextBox 99"/>
          <p:cNvSpPr txBox="1"/>
          <p:nvPr/>
        </p:nvSpPr>
        <p:spPr bwMode="auto">
          <a:xfrm>
            <a:off x="464991" y="5114157"/>
            <a:ext cx="11265257" cy="553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i="1" u="sng">
                <a:solidFill>
                  <a:schemeClr val="accent6">
                    <a:lumMod val="50000"/>
                  </a:schemeClr>
                </a:solidFill>
                <a:latin typeface="Monotype Corsiva"/>
                <a:cs typeface="Times New Roman"/>
                <a:hlinkClick r:id="rId2" tooltip="https://74.fsvps.gov.ru"/>
              </a:rPr>
              <a:t>https://74.fsvps.gov.ru</a:t>
            </a:r>
            <a:r>
              <a:rPr lang="ru-RU" sz="2800" b="1" i="1">
                <a:solidFill>
                  <a:schemeClr val="accent6">
                    <a:lumMod val="50000"/>
                  </a:schemeClr>
                </a:solidFill>
                <a:latin typeface="Monotype Corsiva"/>
                <a:cs typeface="Times New Roman"/>
              </a:rPr>
              <a:t> , </a:t>
            </a:r>
            <a:r>
              <a:rPr lang="en-US" sz="2800" b="1" i="1" u="sng">
                <a:solidFill>
                  <a:schemeClr val="accent6">
                    <a:lumMod val="50000"/>
                  </a:schemeClr>
                </a:solidFill>
                <a:latin typeface="Monotype Corsiva"/>
                <a:cs typeface="Times New Roman"/>
                <a:hlinkClick r:id="rId3" tooltip="https://vk.com/rsn_chel,"/>
              </a:rPr>
              <a:t>https://vk.com/rsn_chel,</a:t>
            </a:r>
            <a:r>
              <a:rPr/>
              <a:t> </a:t>
            </a:r>
            <a:r>
              <a:rPr lang="ru-RU" sz="2800" b="1" i="1" u="sng">
                <a:solidFill>
                  <a:schemeClr val="accent6">
                    <a:lumMod val="50000"/>
                  </a:schemeClr>
                </a:solidFill>
                <a:latin typeface="Monotype Corsiva"/>
                <a:cs typeface="Times New Roman"/>
                <a:hlinkClick r:id="rId4" tooltip="https://t.me/rsn_chel"/>
              </a:rPr>
              <a:t>https://t.me/rsn_chel</a:t>
            </a:r>
            <a:r>
              <a:rPr lang="ru-RU" sz="2800" b="1" i="1">
                <a:solidFill>
                  <a:schemeClr val="accent6">
                    <a:lumMod val="50000"/>
                  </a:schemeClr>
                </a:solidFill>
                <a:latin typeface="Monotype Corsiva"/>
                <a:cs typeface="Times New Roman"/>
              </a:rPr>
              <a:t> </a:t>
            </a:r>
          </a:p>
        </p:txBody>
      </p:sp>
      <p:pic>
        <p:nvPicPr>
          <p:cNvPr id="101" name="Picture 2" descr="\\rsts\!Docums\Организационный\Valentina\Для презентаций\27_rosselhoznadzor.jpg"/>
          <p:cNvPicPr>
            <a:picLocks noChangeAspect="1" noChangeArrowheads="1"/>
          </p:cNvPicPr>
          <p:nvPr/>
        </p:nvPicPr>
        <p:blipFill>
          <a:blip r:embed="rId5"/>
          <a:stretch/>
        </p:blipFill>
        <p:spPr bwMode="auto">
          <a:xfrm>
            <a:off x="4583832" y="446782"/>
            <a:ext cx="3024336" cy="2910210"/>
          </a:xfrm>
          <a:prstGeom prst="rect">
            <a:avLst/>
          </a:prstGeom>
          <a:noFill/>
        </p:spPr>
      </p:pic>
      <p:sp>
        <p:nvSpPr>
          <p:cNvPr id="103" name="TextBox 102"/>
          <p:cNvSpPr txBox="1"/>
          <p:nvPr/>
        </p:nvSpPr>
        <p:spPr bwMode="auto">
          <a:xfrm>
            <a:off x="2531603" y="4096797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5400">
                <a:latin typeface="Monotype Corsiva"/>
                <a:cs typeface="Times New Roman"/>
              </a:rPr>
              <a:t>Спасибо за внимание</a:t>
            </a:r>
            <a:endParaRPr/>
          </a:p>
        </p:txBody>
      </p:sp>
      <p:sp>
        <p:nvSpPr>
          <p:cNvPr id="1265744736" name="Прямоугольник 2"/>
          <p:cNvSpPr/>
          <p:nvPr/>
        </p:nvSpPr>
        <p:spPr bwMode="auto">
          <a:xfrm>
            <a:off x="733750" y="3273477"/>
            <a:ext cx="10998657" cy="82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>
                <a:solidFill>
                  <a:srgbClr val="FF0000"/>
                </a:solidFill>
                <a:latin typeface="Times New Roman"/>
                <a:cs typeface="Times New Roman"/>
              </a:rPr>
              <a:t>«ГОРЯЧАЯ ЛИНИЯ» при угрозе возникновения и регистрации очагов особо опасных болезней животных  8 (351) 265-38-74, 771-36-56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564671997" name="Номер слайда 3"/>
          <p:cNvSpPr txBox="1"/>
          <p:nvPr/>
        </p:nvSpPr>
        <p:spPr bwMode="auto">
          <a:xfrm>
            <a:off x="11817199" y="6453582"/>
            <a:ext cx="471485" cy="43179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>
            <a:lvl1pPr>
              <a:tabLst>
                <a:tab pos="0" algn="l"/>
                <a:tab pos="447673" algn="l"/>
                <a:tab pos="896936" algn="l"/>
                <a:tab pos="1346198" algn="l"/>
                <a:tab pos="1795461" algn="l"/>
                <a:tab pos="2244723" algn="l"/>
                <a:tab pos="2693988" algn="l"/>
                <a:tab pos="3143250" algn="l"/>
                <a:tab pos="3592512" algn="l"/>
                <a:tab pos="4041774" algn="l"/>
                <a:tab pos="4491036" algn="l"/>
                <a:tab pos="4940298" algn="l"/>
                <a:tab pos="5389561" algn="l"/>
                <a:tab pos="5838823" algn="l"/>
                <a:tab pos="6288086" algn="l"/>
                <a:tab pos="6737348" algn="l"/>
                <a:tab pos="7186611" algn="l"/>
                <a:tab pos="7635873" algn="l"/>
                <a:tab pos="8085136" algn="l"/>
                <a:tab pos="8534398" algn="l"/>
                <a:tab pos="8983661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1pPr>
            <a:lvl2pPr>
              <a:tabLst>
                <a:tab pos="0" algn="l"/>
                <a:tab pos="447673" algn="l"/>
                <a:tab pos="896936" algn="l"/>
                <a:tab pos="1346198" algn="l"/>
                <a:tab pos="1795461" algn="l"/>
                <a:tab pos="2244723" algn="l"/>
                <a:tab pos="2693988" algn="l"/>
                <a:tab pos="3143250" algn="l"/>
                <a:tab pos="3592512" algn="l"/>
                <a:tab pos="4041774" algn="l"/>
                <a:tab pos="4491036" algn="l"/>
                <a:tab pos="4940298" algn="l"/>
                <a:tab pos="5389561" algn="l"/>
                <a:tab pos="5838823" algn="l"/>
                <a:tab pos="6288086" algn="l"/>
                <a:tab pos="6737348" algn="l"/>
                <a:tab pos="7186611" algn="l"/>
                <a:tab pos="7635873" algn="l"/>
                <a:tab pos="8085136" algn="l"/>
                <a:tab pos="8534398" algn="l"/>
                <a:tab pos="8983661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2pPr>
            <a:lvl3pPr>
              <a:tabLst>
                <a:tab pos="0" algn="l"/>
                <a:tab pos="447673" algn="l"/>
                <a:tab pos="896936" algn="l"/>
                <a:tab pos="1346198" algn="l"/>
                <a:tab pos="1795461" algn="l"/>
                <a:tab pos="2244723" algn="l"/>
                <a:tab pos="2693988" algn="l"/>
                <a:tab pos="3143250" algn="l"/>
                <a:tab pos="3592512" algn="l"/>
                <a:tab pos="4041774" algn="l"/>
                <a:tab pos="4491036" algn="l"/>
                <a:tab pos="4940298" algn="l"/>
                <a:tab pos="5389561" algn="l"/>
                <a:tab pos="5838823" algn="l"/>
                <a:tab pos="6288086" algn="l"/>
                <a:tab pos="6737348" algn="l"/>
                <a:tab pos="7186611" algn="l"/>
                <a:tab pos="7635873" algn="l"/>
                <a:tab pos="8085136" algn="l"/>
                <a:tab pos="8534398" algn="l"/>
                <a:tab pos="8983661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3pPr>
            <a:lvl4pPr>
              <a:tabLst>
                <a:tab pos="0" algn="l"/>
                <a:tab pos="447673" algn="l"/>
                <a:tab pos="896936" algn="l"/>
                <a:tab pos="1346198" algn="l"/>
                <a:tab pos="1795461" algn="l"/>
                <a:tab pos="2244723" algn="l"/>
                <a:tab pos="2693988" algn="l"/>
                <a:tab pos="3143250" algn="l"/>
                <a:tab pos="3592512" algn="l"/>
                <a:tab pos="4041774" algn="l"/>
                <a:tab pos="4491036" algn="l"/>
                <a:tab pos="4940298" algn="l"/>
                <a:tab pos="5389561" algn="l"/>
                <a:tab pos="5838823" algn="l"/>
                <a:tab pos="6288086" algn="l"/>
                <a:tab pos="6737348" algn="l"/>
                <a:tab pos="7186611" algn="l"/>
                <a:tab pos="7635873" algn="l"/>
                <a:tab pos="8085136" algn="l"/>
                <a:tab pos="8534398" algn="l"/>
                <a:tab pos="8983661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4pPr>
            <a:lvl5pPr>
              <a:tabLst>
                <a:tab pos="0" algn="l"/>
                <a:tab pos="447673" algn="l"/>
                <a:tab pos="896936" algn="l"/>
                <a:tab pos="1346198" algn="l"/>
                <a:tab pos="1795461" algn="l"/>
                <a:tab pos="2244723" algn="l"/>
                <a:tab pos="2693988" algn="l"/>
                <a:tab pos="3143250" algn="l"/>
                <a:tab pos="3592512" algn="l"/>
                <a:tab pos="4041774" algn="l"/>
                <a:tab pos="4491036" algn="l"/>
                <a:tab pos="4940298" algn="l"/>
                <a:tab pos="5389561" algn="l"/>
                <a:tab pos="5838823" algn="l"/>
                <a:tab pos="6288086" algn="l"/>
                <a:tab pos="6737348" algn="l"/>
                <a:tab pos="7186611" algn="l"/>
                <a:tab pos="7635873" algn="l"/>
                <a:tab pos="8085136" algn="l"/>
                <a:tab pos="8534398" algn="l"/>
                <a:tab pos="8983661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5pPr>
            <a:lvl6pPr marL="2514598" indent="-228600" defTabSz="44926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3" algn="l"/>
                <a:tab pos="896936" algn="l"/>
                <a:tab pos="1346198" algn="l"/>
                <a:tab pos="1795461" algn="l"/>
                <a:tab pos="2244723" algn="l"/>
                <a:tab pos="2693988" algn="l"/>
                <a:tab pos="3143250" algn="l"/>
                <a:tab pos="3592512" algn="l"/>
                <a:tab pos="4041774" algn="l"/>
                <a:tab pos="4491036" algn="l"/>
                <a:tab pos="4940298" algn="l"/>
                <a:tab pos="5389561" algn="l"/>
                <a:tab pos="5838823" algn="l"/>
                <a:tab pos="6288086" algn="l"/>
                <a:tab pos="6737348" algn="l"/>
                <a:tab pos="7186611" algn="l"/>
                <a:tab pos="7635873" algn="l"/>
                <a:tab pos="8085136" algn="l"/>
                <a:tab pos="8534398" algn="l"/>
                <a:tab pos="8983661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6pPr>
            <a:lvl7pPr marL="2971800" indent="-228600" defTabSz="44926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3" algn="l"/>
                <a:tab pos="896936" algn="l"/>
                <a:tab pos="1346198" algn="l"/>
                <a:tab pos="1795461" algn="l"/>
                <a:tab pos="2244723" algn="l"/>
                <a:tab pos="2693988" algn="l"/>
                <a:tab pos="3143250" algn="l"/>
                <a:tab pos="3592512" algn="l"/>
                <a:tab pos="4041774" algn="l"/>
                <a:tab pos="4491036" algn="l"/>
                <a:tab pos="4940298" algn="l"/>
                <a:tab pos="5389561" algn="l"/>
                <a:tab pos="5838823" algn="l"/>
                <a:tab pos="6288086" algn="l"/>
                <a:tab pos="6737348" algn="l"/>
                <a:tab pos="7186611" algn="l"/>
                <a:tab pos="7635873" algn="l"/>
                <a:tab pos="8085136" algn="l"/>
                <a:tab pos="8534398" algn="l"/>
                <a:tab pos="8983661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7pPr>
            <a:lvl8pPr marL="3429000" indent="-228600" defTabSz="44926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3" algn="l"/>
                <a:tab pos="896936" algn="l"/>
                <a:tab pos="1346198" algn="l"/>
                <a:tab pos="1795461" algn="l"/>
                <a:tab pos="2244723" algn="l"/>
                <a:tab pos="2693988" algn="l"/>
                <a:tab pos="3143250" algn="l"/>
                <a:tab pos="3592512" algn="l"/>
                <a:tab pos="4041774" algn="l"/>
                <a:tab pos="4491036" algn="l"/>
                <a:tab pos="4940298" algn="l"/>
                <a:tab pos="5389561" algn="l"/>
                <a:tab pos="5838823" algn="l"/>
                <a:tab pos="6288086" algn="l"/>
                <a:tab pos="6737348" algn="l"/>
                <a:tab pos="7186611" algn="l"/>
                <a:tab pos="7635873" algn="l"/>
                <a:tab pos="8085136" algn="l"/>
                <a:tab pos="8534398" algn="l"/>
                <a:tab pos="8983661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8pPr>
            <a:lvl9pPr marL="3886200" indent="-228600" defTabSz="44926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3" algn="l"/>
                <a:tab pos="896936" algn="l"/>
                <a:tab pos="1346198" algn="l"/>
                <a:tab pos="1795461" algn="l"/>
                <a:tab pos="2244723" algn="l"/>
                <a:tab pos="2693988" algn="l"/>
                <a:tab pos="3143250" algn="l"/>
                <a:tab pos="3592512" algn="l"/>
                <a:tab pos="4041774" algn="l"/>
                <a:tab pos="4491036" algn="l"/>
                <a:tab pos="4940298" algn="l"/>
                <a:tab pos="5389561" algn="l"/>
                <a:tab pos="5838823" algn="l"/>
                <a:tab pos="6288086" algn="l"/>
                <a:tab pos="6737348" algn="l"/>
                <a:tab pos="7186611" algn="l"/>
                <a:tab pos="7635873" algn="l"/>
                <a:tab pos="8085136" algn="l"/>
                <a:tab pos="8534398" algn="l"/>
                <a:tab pos="8983661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9pPr>
          </a:lstStyle>
          <a:p>
            <a:pPr>
              <a:buClrTx/>
              <a:buFontTx/>
              <a:buNone/>
              <a:defRPr/>
            </a:pPr>
            <a:endParaRPr lang="ru-RU" sz="1600" b="1">
              <a:solidFill>
                <a:srgbClr val="FFFFFF"/>
              </a:solidFill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0888386" name="Прямоугольник 11"/>
          <p:cNvSpPr/>
          <p:nvPr/>
        </p:nvSpPr>
        <p:spPr bwMode="auto">
          <a:xfrm>
            <a:off x="0" y="-201476"/>
            <a:ext cx="12191998" cy="260646"/>
          </a:xfrm>
          <a:prstGeom prst="rect">
            <a:avLst/>
          </a:prstGeom>
          <a:gradFill>
            <a:gsLst>
              <a:gs pos="0">
                <a:srgbClr val="359824">
                  <a:shade val="30000"/>
                  <a:satMod val="115000"/>
                </a:srgbClr>
              </a:gs>
              <a:gs pos="50000">
                <a:srgbClr val="359824">
                  <a:shade val="67500"/>
                  <a:satMod val="115000"/>
                </a:srgbClr>
              </a:gs>
              <a:gs pos="100000">
                <a:srgbClr val="359824">
                  <a:shade val="100000"/>
                  <a:satMod val="115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11586152" name="Прямоугольник 19"/>
          <p:cNvSpPr/>
          <p:nvPr/>
        </p:nvSpPr>
        <p:spPr bwMode="auto">
          <a:xfrm>
            <a:off x="0" y="6065910"/>
            <a:ext cx="12191998" cy="792085"/>
          </a:xfrm>
          <a:prstGeom prst="rect">
            <a:avLst/>
          </a:prstGeom>
          <a:gradFill>
            <a:gsLst>
              <a:gs pos="0">
                <a:srgbClr val="359824">
                  <a:shade val="30000"/>
                  <a:satMod val="115000"/>
                </a:srgbClr>
              </a:gs>
              <a:gs pos="50000">
                <a:srgbClr val="359824">
                  <a:shade val="67500"/>
                  <a:satMod val="115000"/>
                </a:srgbClr>
              </a:gs>
              <a:gs pos="100000">
                <a:srgbClr val="359824">
                  <a:shade val="100000"/>
                  <a:satMod val="115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>
                <a:latin typeface="Arial"/>
                <a:cs typeface="Arial"/>
              </a:rPr>
              <a:t>Уральское межрегиональное управление </a:t>
            </a:r>
          </a:p>
          <a:p>
            <a:pPr algn="ctr">
              <a:defRPr/>
            </a:pPr>
            <a:r>
              <a:rPr lang="ru-RU" sz="1600" b="1">
                <a:latin typeface="Arial"/>
                <a:cs typeface="Arial"/>
              </a:rPr>
              <a:t>Федеральной службы по ветеринарному и фитосанитарному надзору</a:t>
            </a:r>
            <a:endParaRPr/>
          </a:p>
        </p:txBody>
      </p:sp>
      <p:sp>
        <p:nvSpPr>
          <p:cNvPr id="988567808" name="Номер слайда 3"/>
          <p:cNvSpPr txBox="1"/>
          <p:nvPr/>
        </p:nvSpPr>
        <p:spPr bwMode="auto">
          <a:xfrm>
            <a:off x="11817199" y="6453582"/>
            <a:ext cx="471485" cy="43179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>
            <a:lvl1pPr>
              <a:tabLst>
                <a:tab pos="0" algn="l"/>
                <a:tab pos="447673" algn="l"/>
                <a:tab pos="896936" algn="l"/>
                <a:tab pos="1346198" algn="l"/>
                <a:tab pos="1795461" algn="l"/>
                <a:tab pos="2244723" algn="l"/>
                <a:tab pos="2693988" algn="l"/>
                <a:tab pos="3143250" algn="l"/>
                <a:tab pos="3592512" algn="l"/>
                <a:tab pos="4041774" algn="l"/>
                <a:tab pos="4491036" algn="l"/>
                <a:tab pos="4940298" algn="l"/>
                <a:tab pos="5389561" algn="l"/>
                <a:tab pos="5838823" algn="l"/>
                <a:tab pos="6288086" algn="l"/>
                <a:tab pos="6737348" algn="l"/>
                <a:tab pos="7186611" algn="l"/>
                <a:tab pos="7635873" algn="l"/>
                <a:tab pos="8085136" algn="l"/>
                <a:tab pos="8534398" algn="l"/>
                <a:tab pos="8983661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1pPr>
            <a:lvl2pPr>
              <a:tabLst>
                <a:tab pos="0" algn="l"/>
                <a:tab pos="447673" algn="l"/>
                <a:tab pos="896936" algn="l"/>
                <a:tab pos="1346198" algn="l"/>
                <a:tab pos="1795461" algn="l"/>
                <a:tab pos="2244723" algn="l"/>
                <a:tab pos="2693988" algn="l"/>
                <a:tab pos="3143250" algn="l"/>
                <a:tab pos="3592512" algn="l"/>
                <a:tab pos="4041774" algn="l"/>
                <a:tab pos="4491036" algn="l"/>
                <a:tab pos="4940298" algn="l"/>
                <a:tab pos="5389561" algn="l"/>
                <a:tab pos="5838823" algn="l"/>
                <a:tab pos="6288086" algn="l"/>
                <a:tab pos="6737348" algn="l"/>
                <a:tab pos="7186611" algn="l"/>
                <a:tab pos="7635873" algn="l"/>
                <a:tab pos="8085136" algn="l"/>
                <a:tab pos="8534398" algn="l"/>
                <a:tab pos="8983661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2pPr>
            <a:lvl3pPr>
              <a:tabLst>
                <a:tab pos="0" algn="l"/>
                <a:tab pos="447673" algn="l"/>
                <a:tab pos="896936" algn="l"/>
                <a:tab pos="1346198" algn="l"/>
                <a:tab pos="1795461" algn="l"/>
                <a:tab pos="2244723" algn="l"/>
                <a:tab pos="2693988" algn="l"/>
                <a:tab pos="3143250" algn="l"/>
                <a:tab pos="3592512" algn="l"/>
                <a:tab pos="4041774" algn="l"/>
                <a:tab pos="4491036" algn="l"/>
                <a:tab pos="4940298" algn="l"/>
                <a:tab pos="5389561" algn="l"/>
                <a:tab pos="5838823" algn="l"/>
                <a:tab pos="6288086" algn="l"/>
                <a:tab pos="6737348" algn="l"/>
                <a:tab pos="7186611" algn="l"/>
                <a:tab pos="7635873" algn="l"/>
                <a:tab pos="8085136" algn="l"/>
                <a:tab pos="8534398" algn="l"/>
                <a:tab pos="8983661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3pPr>
            <a:lvl4pPr>
              <a:tabLst>
                <a:tab pos="0" algn="l"/>
                <a:tab pos="447673" algn="l"/>
                <a:tab pos="896936" algn="l"/>
                <a:tab pos="1346198" algn="l"/>
                <a:tab pos="1795461" algn="l"/>
                <a:tab pos="2244723" algn="l"/>
                <a:tab pos="2693988" algn="l"/>
                <a:tab pos="3143250" algn="l"/>
                <a:tab pos="3592512" algn="l"/>
                <a:tab pos="4041774" algn="l"/>
                <a:tab pos="4491036" algn="l"/>
                <a:tab pos="4940298" algn="l"/>
                <a:tab pos="5389561" algn="l"/>
                <a:tab pos="5838823" algn="l"/>
                <a:tab pos="6288086" algn="l"/>
                <a:tab pos="6737348" algn="l"/>
                <a:tab pos="7186611" algn="l"/>
                <a:tab pos="7635873" algn="l"/>
                <a:tab pos="8085136" algn="l"/>
                <a:tab pos="8534398" algn="l"/>
                <a:tab pos="8983661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4pPr>
            <a:lvl5pPr>
              <a:tabLst>
                <a:tab pos="0" algn="l"/>
                <a:tab pos="447673" algn="l"/>
                <a:tab pos="896936" algn="l"/>
                <a:tab pos="1346198" algn="l"/>
                <a:tab pos="1795461" algn="l"/>
                <a:tab pos="2244723" algn="l"/>
                <a:tab pos="2693988" algn="l"/>
                <a:tab pos="3143250" algn="l"/>
                <a:tab pos="3592512" algn="l"/>
                <a:tab pos="4041774" algn="l"/>
                <a:tab pos="4491036" algn="l"/>
                <a:tab pos="4940298" algn="l"/>
                <a:tab pos="5389561" algn="l"/>
                <a:tab pos="5838823" algn="l"/>
                <a:tab pos="6288086" algn="l"/>
                <a:tab pos="6737348" algn="l"/>
                <a:tab pos="7186611" algn="l"/>
                <a:tab pos="7635873" algn="l"/>
                <a:tab pos="8085136" algn="l"/>
                <a:tab pos="8534398" algn="l"/>
                <a:tab pos="8983661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5pPr>
            <a:lvl6pPr marL="2514598" indent="-228600" defTabSz="44926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3" algn="l"/>
                <a:tab pos="896936" algn="l"/>
                <a:tab pos="1346198" algn="l"/>
                <a:tab pos="1795461" algn="l"/>
                <a:tab pos="2244723" algn="l"/>
                <a:tab pos="2693988" algn="l"/>
                <a:tab pos="3143250" algn="l"/>
                <a:tab pos="3592512" algn="l"/>
                <a:tab pos="4041774" algn="l"/>
                <a:tab pos="4491036" algn="l"/>
                <a:tab pos="4940298" algn="l"/>
                <a:tab pos="5389561" algn="l"/>
                <a:tab pos="5838823" algn="l"/>
                <a:tab pos="6288086" algn="l"/>
                <a:tab pos="6737348" algn="l"/>
                <a:tab pos="7186611" algn="l"/>
                <a:tab pos="7635873" algn="l"/>
                <a:tab pos="8085136" algn="l"/>
                <a:tab pos="8534398" algn="l"/>
                <a:tab pos="8983661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6pPr>
            <a:lvl7pPr marL="2971800" indent="-228600" defTabSz="44926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3" algn="l"/>
                <a:tab pos="896936" algn="l"/>
                <a:tab pos="1346198" algn="l"/>
                <a:tab pos="1795461" algn="l"/>
                <a:tab pos="2244723" algn="l"/>
                <a:tab pos="2693988" algn="l"/>
                <a:tab pos="3143250" algn="l"/>
                <a:tab pos="3592512" algn="l"/>
                <a:tab pos="4041774" algn="l"/>
                <a:tab pos="4491036" algn="l"/>
                <a:tab pos="4940298" algn="l"/>
                <a:tab pos="5389561" algn="l"/>
                <a:tab pos="5838823" algn="l"/>
                <a:tab pos="6288086" algn="l"/>
                <a:tab pos="6737348" algn="l"/>
                <a:tab pos="7186611" algn="l"/>
                <a:tab pos="7635873" algn="l"/>
                <a:tab pos="8085136" algn="l"/>
                <a:tab pos="8534398" algn="l"/>
                <a:tab pos="8983661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7pPr>
            <a:lvl8pPr marL="3429000" indent="-228600" defTabSz="44926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3" algn="l"/>
                <a:tab pos="896936" algn="l"/>
                <a:tab pos="1346198" algn="l"/>
                <a:tab pos="1795461" algn="l"/>
                <a:tab pos="2244723" algn="l"/>
                <a:tab pos="2693988" algn="l"/>
                <a:tab pos="3143250" algn="l"/>
                <a:tab pos="3592512" algn="l"/>
                <a:tab pos="4041774" algn="l"/>
                <a:tab pos="4491036" algn="l"/>
                <a:tab pos="4940298" algn="l"/>
                <a:tab pos="5389561" algn="l"/>
                <a:tab pos="5838823" algn="l"/>
                <a:tab pos="6288086" algn="l"/>
                <a:tab pos="6737348" algn="l"/>
                <a:tab pos="7186611" algn="l"/>
                <a:tab pos="7635873" algn="l"/>
                <a:tab pos="8085136" algn="l"/>
                <a:tab pos="8534398" algn="l"/>
                <a:tab pos="8983661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8pPr>
            <a:lvl9pPr marL="3886200" indent="-228600" defTabSz="44926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3" algn="l"/>
                <a:tab pos="896936" algn="l"/>
                <a:tab pos="1346198" algn="l"/>
                <a:tab pos="1795461" algn="l"/>
                <a:tab pos="2244723" algn="l"/>
                <a:tab pos="2693988" algn="l"/>
                <a:tab pos="3143250" algn="l"/>
                <a:tab pos="3592512" algn="l"/>
                <a:tab pos="4041774" algn="l"/>
                <a:tab pos="4491036" algn="l"/>
                <a:tab pos="4940298" algn="l"/>
                <a:tab pos="5389561" algn="l"/>
                <a:tab pos="5838823" algn="l"/>
                <a:tab pos="6288086" algn="l"/>
                <a:tab pos="6737348" algn="l"/>
                <a:tab pos="7186611" algn="l"/>
                <a:tab pos="7635873" algn="l"/>
                <a:tab pos="8085136" algn="l"/>
                <a:tab pos="8534398" algn="l"/>
                <a:tab pos="8983661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1600" b="1">
                <a:solidFill>
                  <a:srgbClr val="FFFFFF"/>
                </a:solidFill>
                <a:latin typeface="Times New Roman"/>
              </a:rPr>
              <a:t>2</a:t>
            </a:r>
          </a:p>
        </p:txBody>
      </p:sp>
      <p:pic>
        <p:nvPicPr>
          <p:cNvPr id="1425419504" name="Picture 2" descr="Россельхознадзор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81583" y="104059"/>
            <a:ext cx="495298" cy="552449"/>
          </a:xfrm>
          <a:prstGeom prst="rect">
            <a:avLst/>
          </a:prstGeom>
          <a:noFill/>
        </p:spPr>
      </p:pic>
      <p:sp>
        <p:nvSpPr>
          <p:cNvPr id="440012100" name="TextBox 440012099"/>
          <p:cNvSpPr txBox="1"/>
          <p:nvPr/>
        </p:nvSpPr>
        <p:spPr bwMode="auto">
          <a:xfrm>
            <a:off x="281583" y="2676607"/>
            <a:ext cx="11551816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822928528" name="TextBox 822928527"/>
          <p:cNvSpPr txBox="1"/>
          <p:nvPr/>
        </p:nvSpPr>
        <p:spPr bwMode="auto">
          <a:xfrm>
            <a:off x="897959" y="207131"/>
            <a:ext cx="10936876" cy="434322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>
              <a:spcBef>
                <a:spcPts val="2249"/>
              </a:spcBef>
              <a:spcAft>
                <a:spcPts val="1124"/>
              </a:spcAft>
              <a:defRPr/>
            </a:pPr>
            <a:r>
              <a:rPr sz="1400" b="0">
                <a:latin typeface="Arial"/>
                <a:cs typeface="Arial"/>
              </a:rPr>
              <a:t>    </a:t>
            </a:r>
            <a:r>
              <a:rPr sz="1800" b="1">
                <a:solidFill>
                  <a:srgbClr val="333333"/>
                </a:solidFill>
                <a:latin typeface="Arial"/>
                <a:ea typeface="Arial"/>
                <a:cs typeface="Arial"/>
              </a:rPr>
              <a:t>Что такое маркирование и учет?</a:t>
            </a:r>
            <a:endParaRPr sz="1800">
              <a:latin typeface="Arial"/>
              <a:cs typeface="Arial"/>
            </a:endParaRPr>
          </a:p>
          <a:p>
            <a:pPr marL="0" marR="0" indent="0">
              <a:spcBef>
                <a:spcPts val="0"/>
              </a:spcBef>
              <a:spcAft>
                <a:spcPts val="1499"/>
              </a:spcAft>
              <a:defRPr/>
            </a:pPr>
            <a:r>
              <a:rPr sz="1800">
                <a:solidFill>
                  <a:srgbClr val="333333"/>
                </a:solidFill>
                <a:latin typeface="Arial"/>
                <a:ea typeface="Arial"/>
                <a:cs typeface="Arial"/>
              </a:rPr>
              <a:t>Маркирование и учет животных осуществляются в целях предотвращения распространения заразных болезней животных, а также в целях выявления источников и путей распространения возбудителей заразных болезней животных.</a:t>
            </a:r>
            <a:endParaRPr sz="1800">
              <a:latin typeface="Arial"/>
              <a:cs typeface="Arial"/>
            </a:endParaRPr>
          </a:p>
          <a:p>
            <a:pPr marL="0" marR="0" indent="0">
              <a:spcBef>
                <a:spcPts val="0"/>
              </a:spcBef>
              <a:spcAft>
                <a:spcPts val="1499"/>
              </a:spcAft>
              <a:defRPr/>
            </a:pPr>
            <a:r>
              <a:rPr sz="1800" b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Индивидуальное маркирование</a:t>
            </a:r>
            <a:r>
              <a:rPr sz="1800">
                <a:solidFill>
                  <a:srgbClr val="333333"/>
                </a:solidFill>
                <a:latin typeface="Arial"/>
                <a:ea typeface="Arial"/>
                <a:cs typeface="Arial"/>
              </a:rPr>
              <a:t> – нанесение на тело животного, закрепление на теле животного или введение в тело животного средств маркирования. </a:t>
            </a:r>
            <a:endParaRPr sz="1800" b="1">
              <a:solidFill>
                <a:srgbClr val="333333"/>
              </a:solidFill>
              <a:latin typeface="Arial"/>
              <a:ea typeface="Arial"/>
              <a:cs typeface="Arial"/>
            </a:endParaRPr>
          </a:p>
          <a:p>
            <a:pPr marL="0" marR="0" indent="0">
              <a:spcBef>
                <a:spcPts val="0"/>
              </a:spcBef>
              <a:spcAft>
                <a:spcPts val="1499"/>
              </a:spcAft>
              <a:defRPr/>
            </a:pPr>
            <a:r>
              <a:rPr sz="1800" b="1">
                <a:solidFill>
                  <a:srgbClr val="333333"/>
                </a:solidFill>
                <a:latin typeface="Arial"/>
                <a:ea typeface="Arial"/>
                <a:cs typeface="Arial"/>
              </a:rPr>
              <a:t>Групповое маркирование</a:t>
            </a:r>
            <a:r>
              <a:rPr sz="1800">
                <a:solidFill>
                  <a:srgbClr val="333333"/>
                </a:solidFill>
                <a:latin typeface="Arial"/>
                <a:ea typeface="Arial"/>
                <a:cs typeface="Arial"/>
              </a:rPr>
              <a:t> – нанесение визуальных средств маркирования на сооружение, предмет, приспособление или помещение, в которых содержится группа животных.</a:t>
            </a:r>
            <a:endParaRPr sz="1800">
              <a:latin typeface="Arial"/>
              <a:cs typeface="Arial"/>
            </a:endParaRPr>
          </a:p>
          <a:p>
            <a:pPr marL="0" marR="0" indent="0">
              <a:spcBef>
                <a:spcPts val="0"/>
              </a:spcBef>
              <a:spcAft>
                <a:spcPts val="1499"/>
              </a:spcAft>
              <a:defRPr/>
            </a:pPr>
            <a:r>
              <a:rPr sz="1800" b="1">
                <a:solidFill>
                  <a:srgbClr val="333333"/>
                </a:solidFill>
                <a:latin typeface="Arial"/>
                <a:ea typeface="Arial"/>
                <a:cs typeface="Arial"/>
              </a:rPr>
              <a:t>Учет животных</a:t>
            </a:r>
            <a:r>
              <a:rPr sz="1800">
                <a:solidFill>
                  <a:srgbClr val="333333"/>
                </a:solidFill>
                <a:latin typeface="Arial"/>
                <a:ea typeface="Arial"/>
                <a:cs typeface="Arial"/>
              </a:rPr>
              <a:t> – представление в Федеральную государственную информационную систему в области ветеринарии (ФГИС «ВетИС») информации о животном или группе животных.</a:t>
            </a:r>
            <a:endParaRPr sz="1800">
              <a:latin typeface="Arial"/>
              <a:cs typeface="Arial"/>
            </a:endParaRPr>
          </a:p>
          <a:p>
            <a:pPr>
              <a:defRPr/>
            </a:pPr>
            <a:r>
              <a:rPr sz="1800">
                <a:solidFill>
                  <a:srgbClr val="333333"/>
                </a:solidFill>
                <a:latin typeface="Arial"/>
                <a:ea typeface="Arial"/>
                <a:cs typeface="Arial"/>
              </a:rPr>
              <a:t>Для учета животных в ФГИС «ВетИС» Россельхознадзором разработан специализированный компонент Хорриот.</a:t>
            </a:r>
            <a:endParaRPr sz="1400" b="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9889112" name="Прямоугольник 11"/>
          <p:cNvSpPr/>
          <p:nvPr/>
        </p:nvSpPr>
        <p:spPr bwMode="auto">
          <a:xfrm>
            <a:off x="0" y="-201477"/>
            <a:ext cx="12191999" cy="260647"/>
          </a:xfrm>
          <a:prstGeom prst="rect">
            <a:avLst/>
          </a:prstGeom>
          <a:gradFill>
            <a:gsLst>
              <a:gs pos="0">
                <a:srgbClr val="359824">
                  <a:shade val="30000"/>
                  <a:satMod val="115000"/>
                </a:srgbClr>
              </a:gs>
              <a:gs pos="50000">
                <a:srgbClr val="359824">
                  <a:shade val="67500"/>
                  <a:satMod val="115000"/>
                </a:srgbClr>
              </a:gs>
              <a:gs pos="100000">
                <a:srgbClr val="359824">
                  <a:shade val="100000"/>
                  <a:satMod val="115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5020965" name="Прямоугольник 19"/>
          <p:cNvSpPr/>
          <p:nvPr/>
        </p:nvSpPr>
        <p:spPr bwMode="auto">
          <a:xfrm>
            <a:off x="0" y="6065911"/>
            <a:ext cx="12191999" cy="792086"/>
          </a:xfrm>
          <a:prstGeom prst="rect">
            <a:avLst/>
          </a:prstGeom>
          <a:gradFill>
            <a:gsLst>
              <a:gs pos="0">
                <a:srgbClr val="359824">
                  <a:shade val="30000"/>
                  <a:satMod val="115000"/>
                </a:srgbClr>
              </a:gs>
              <a:gs pos="50000">
                <a:srgbClr val="359824">
                  <a:shade val="67500"/>
                  <a:satMod val="115000"/>
                </a:srgbClr>
              </a:gs>
              <a:gs pos="100000">
                <a:srgbClr val="359824">
                  <a:shade val="100000"/>
                  <a:satMod val="115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>
                <a:latin typeface="Arial"/>
                <a:cs typeface="Arial"/>
              </a:rPr>
              <a:t>Уральское межрегиональное управление </a:t>
            </a:r>
          </a:p>
          <a:p>
            <a:pPr algn="ctr">
              <a:defRPr/>
            </a:pPr>
            <a:r>
              <a:rPr lang="ru-RU" sz="1600" b="1">
                <a:latin typeface="Arial"/>
                <a:cs typeface="Arial"/>
              </a:rPr>
              <a:t>Федеральной службы по ветеринарному и фитосанитарному надзору</a:t>
            </a:r>
            <a:endParaRPr/>
          </a:p>
        </p:txBody>
      </p:sp>
      <p:sp>
        <p:nvSpPr>
          <p:cNvPr id="479488406" name="Номер слайда 3"/>
          <p:cNvSpPr txBox="1"/>
          <p:nvPr/>
        </p:nvSpPr>
        <p:spPr bwMode="auto">
          <a:xfrm>
            <a:off x="11817200" y="6453583"/>
            <a:ext cx="471486" cy="43179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>
            <a:lvl1pPr>
              <a:tabLst>
                <a:tab pos="0" algn="l"/>
                <a:tab pos="447674" algn="l"/>
                <a:tab pos="896937" algn="l"/>
                <a:tab pos="1346199" algn="l"/>
                <a:tab pos="1795462" algn="l"/>
                <a:tab pos="2244724" algn="l"/>
                <a:tab pos="2693988" algn="l"/>
                <a:tab pos="3143250" algn="l"/>
                <a:tab pos="3592512" algn="l"/>
                <a:tab pos="4041774" algn="l"/>
                <a:tab pos="4491037" algn="l"/>
                <a:tab pos="4940299" algn="l"/>
                <a:tab pos="5389562" algn="l"/>
                <a:tab pos="5838824" algn="l"/>
                <a:tab pos="6288087" algn="l"/>
                <a:tab pos="6737349" algn="l"/>
                <a:tab pos="7186612" algn="l"/>
                <a:tab pos="7635874" algn="l"/>
                <a:tab pos="8085137" algn="l"/>
                <a:tab pos="8534399" algn="l"/>
                <a:tab pos="8983662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1pPr>
            <a:lvl2pPr>
              <a:tabLst>
                <a:tab pos="0" algn="l"/>
                <a:tab pos="447674" algn="l"/>
                <a:tab pos="896937" algn="l"/>
                <a:tab pos="1346199" algn="l"/>
                <a:tab pos="1795462" algn="l"/>
                <a:tab pos="2244724" algn="l"/>
                <a:tab pos="2693988" algn="l"/>
                <a:tab pos="3143250" algn="l"/>
                <a:tab pos="3592512" algn="l"/>
                <a:tab pos="4041774" algn="l"/>
                <a:tab pos="4491037" algn="l"/>
                <a:tab pos="4940299" algn="l"/>
                <a:tab pos="5389562" algn="l"/>
                <a:tab pos="5838824" algn="l"/>
                <a:tab pos="6288087" algn="l"/>
                <a:tab pos="6737349" algn="l"/>
                <a:tab pos="7186612" algn="l"/>
                <a:tab pos="7635874" algn="l"/>
                <a:tab pos="8085137" algn="l"/>
                <a:tab pos="8534399" algn="l"/>
                <a:tab pos="8983662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2pPr>
            <a:lvl3pPr>
              <a:tabLst>
                <a:tab pos="0" algn="l"/>
                <a:tab pos="447674" algn="l"/>
                <a:tab pos="896937" algn="l"/>
                <a:tab pos="1346199" algn="l"/>
                <a:tab pos="1795462" algn="l"/>
                <a:tab pos="2244724" algn="l"/>
                <a:tab pos="2693988" algn="l"/>
                <a:tab pos="3143250" algn="l"/>
                <a:tab pos="3592512" algn="l"/>
                <a:tab pos="4041774" algn="l"/>
                <a:tab pos="4491037" algn="l"/>
                <a:tab pos="4940299" algn="l"/>
                <a:tab pos="5389562" algn="l"/>
                <a:tab pos="5838824" algn="l"/>
                <a:tab pos="6288087" algn="l"/>
                <a:tab pos="6737349" algn="l"/>
                <a:tab pos="7186612" algn="l"/>
                <a:tab pos="7635874" algn="l"/>
                <a:tab pos="8085137" algn="l"/>
                <a:tab pos="8534399" algn="l"/>
                <a:tab pos="8983662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3pPr>
            <a:lvl4pPr>
              <a:tabLst>
                <a:tab pos="0" algn="l"/>
                <a:tab pos="447674" algn="l"/>
                <a:tab pos="896937" algn="l"/>
                <a:tab pos="1346199" algn="l"/>
                <a:tab pos="1795462" algn="l"/>
                <a:tab pos="2244724" algn="l"/>
                <a:tab pos="2693988" algn="l"/>
                <a:tab pos="3143250" algn="l"/>
                <a:tab pos="3592512" algn="l"/>
                <a:tab pos="4041774" algn="l"/>
                <a:tab pos="4491037" algn="l"/>
                <a:tab pos="4940299" algn="l"/>
                <a:tab pos="5389562" algn="l"/>
                <a:tab pos="5838824" algn="l"/>
                <a:tab pos="6288087" algn="l"/>
                <a:tab pos="6737349" algn="l"/>
                <a:tab pos="7186612" algn="l"/>
                <a:tab pos="7635874" algn="l"/>
                <a:tab pos="8085137" algn="l"/>
                <a:tab pos="8534399" algn="l"/>
                <a:tab pos="8983662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4pPr>
            <a:lvl5pPr>
              <a:tabLst>
                <a:tab pos="0" algn="l"/>
                <a:tab pos="447674" algn="l"/>
                <a:tab pos="896937" algn="l"/>
                <a:tab pos="1346199" algn="l"/>
                <a:tab pos="1795462" algn="l"/>
                <a:tab pos="2244724" algn="l"/>
                <a:tab pos="2693988" algn="l"/>
                <a:tab pos="3143250" algn="l"/>
                <a:tab pos="3592512" algn="l"/>
                <a:tab pos="4041774" algn="l"/>
                <a:tab pos="4491037" algn="l"/>
                <a:tab pos="4940299" algn="l"/>
                <a:tab pos="5389562" algn="l"/>
                <a:tab pos="5838824" algn="l"/>
                <a:tab pos="6288087" algn="l"/>
                <a:tab pos="6737349" algn="l"/>
                <a:tab pos="7186612" algn="l"/>
                <a:tab pos="7635874" algn="l"/>
                <a:tab pos="8085137" algn="l"/>
                <a:tab pos="8534399" algn="l"/>
                <a:tab pos="8983662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5pPr>
            <a:lvl6pPr marL="2514599" indent="-228600" defTabSz="44926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4" algn="l"/>
                <a:tab pos="896937" algn="l"/>
                <a:tab pos="1346199" algn="l"/>
                <a:tab pos="1795462" algn="l"/>
                <a:tab pos="2244724" algn="l"/>
                <a:tab pos="2693988" algn="l"/>
                <a:tab pos="3143250" algn="l"/>
                <a:tab pos="3592512" algn="l"/>
                <a:tab pos="4041774" algn="l"/>
                <a:tab pos="4491037" algn="l"/>
                <a:tab pos="4940299" algn="l"/>
                <a:tab pos="5389562" algn="l"/>
                <a:tab pos="5838824" algn="l"/>
                <a:tab pos="6288087" algn="l"/>
                <a:tab pos="6737349" algn="l"/>
                <a:tab pos="7186612" algn="l"/>
                <a:tab pos="7635874" algn="l"/>
                <a:tab pos="8085137" algn="l"/>
                <a:tab pos="8534399" algn="l"/>
                <a:tab pos="8983662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6pPr>
            <a:lvl7pPr marL="2971800" indent="-228600" defTabSz="44926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4" algn="l"/>
                <a:tab pos="896937" algn="l"/>
                <a:tab pos="1346199" algn="l"/>
                <a:tab pos="1795462" algn="l"/>
                <a:tab pos="2244724" algn="l"/>
                <a:tab pos="2693988" algn="l"/>
                <a:tab pos="3143250" algn="l"/>
                <a:tab pos="3592512" algn="l"/>
                <a:tab pos="4041774" algn="l"/>
                <a:tab pos="4491037" algn="l"/>
                <a:tab pos="4940299" algn="l"/>
                <a:tab pos="5389562" algn="l"/>
                <a:tab pos="5838824" algn="l"/>
                <a:tab pos="6288087" algn="l"/>
                <a:tab pos="6737349" algn="l"/>
                <a:tab pos="7186612" algn="l"/>
                <a:tab pos="7635874" algn="l"/>
                <a:tab pos="8085137" algn="l"/>
                <a:tab pos="8534399" algn="l"/>
                <a:tab pos="8983662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7pPr>
            <a:lvl8pPr marL="3429000" indent="-228600" defTabSz="44926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4" algn="l"/>
                <a:tab pos="896937" algn="l"/>
                <a:tab pos="1346199" algn="l"/>
                <a:tab pos="1795462" algn="l"/>
                <a:tab pos="2244724" algn="l"/>
                <a:tab pos="2693988" algn="l"/>
                <a:tab pos="3143250" algn="l"/>
                <a:tab pos="3592512" algn="l"/>
                <a:tab pos="4041774" algn="l"/>
                <a:tab pos="4491037" algn="l"/>
                <a:tab pos="4940299" algn="l"/>
                <a:tab pos="5389562" algn="l"/>
                <a:tab pos="5838824" algn="l"/>
                <a:tab pos="6288087" algn="l"/>
                <a:tab pos="6737349" algn="l"/>
                <a:tab pos="7186612" algn="l"/>
                <a:tab pos="7635874" algn="l"/>
                <a:tab pos="8085137" algn="l"/>
                <a:tab pos="8534399" algn="l"/>
                <a:tab pos="8983662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8pPr>
            <a:lvl9pPr marL="3886200" indent="-228600" defTabSz="44926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4" algn="l"/>
                <a:tab pos="896937" algn="l"/>
                <a:tab pos="1346199" algn="l"/>
                <a:tab pos="1795462" algn="l"/>
                <a:tab pos="2244724" algn="l"/>
                <a:tab pos="2693988" algn="l"/>
                <a:tab pos="3143250" algn="l"/>
                <a:tab pos="3592512" algn="l"/>
                <a:tab pos="4041774" algn="l"/>
                <a:tab pos="4491037" algn="l"/>
                <a:tab pos="4940299" algn="l"/>
                <a:tab pos="5389562" algn="l"/>
                <a:tab pos="5838824" algn="l"/>
                <a:tab pos="6288087" algn="l"/>
                <a:tab pos="6737349" algn="l"/>
                <a:tab pos="7186612" algn="l"/>
                <a:tab pos="7635874" algn="l"/>
                <a:tab pos="8085137" algn="l"/>
                <a:tab pos="8534399" algn="l"/>
                <a:tab pos="8983662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1600" b="1">
                <a:solidFill>
                  <a:srgbClr val="FFFFFF"/>
                </a:solidFill>
                <a:latin typeface="Times New Roman"/>
              </a:rPr>
              <a:t>3</a:t>
            </a:r>
          </a:p>
        </p:txBody>
      </p:sp>
      <p:pic>
        <p:nvPicPr>
          <p:cNvPr id="528685747" name="Picture 2" descr="Россельхознадзор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81583" y="104060"/>
            <a:ext cx="495299" cy="552450"/>
          </a:xfrm>
          <a:prstGeom prst="rect">
            <a:avLst/>
          </a:prstGeom>
          <a:noFill/>
        </p:spPr>
      </p:pic>
      <p:pic>
        <p:nvPicPr>
          <p:cNvPr id="960034661" name="Picture 14" descr="https://sun9-88.userapi.com/impg/r1Jj8EuC_1lfFBUxpnsrkBLbeEIfP3Ezfg07pg/_ySXQMzRQtg.jpg?size=1033x721&amp;quality=95&amp;sign=edc47a64da0c4bdf8b029dc99d850c8b&amp;c_uniq_tag=VjRUtxg3WlEylZLuf7oQAu2EOwwiA6fc32Gdo94VkyE&amp;type=album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1139569" y="201976"/>
            <a:ext cx="9607055" cy="586393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25489481" name="Прямоугольник 11"/>
          <p:cNvSpPr/>
          <p:nvPr/>
        </p:nvSpPr>
        <p:spPr bwMode="auto">
          <a:xfrm>
            <a:off x="0" y="-201476"/>
            <a:ext cx="12191998" cy="260646"/>
          </a:xfrm>
          <a:prstGeom prst="rect">
            <a:avLst/>
          </a:prstGeom>
          <a:gradFill>
            <a:gsLst>
              <a:gs pos="0">
                <a:srgbClr val="359824">
                  <a:shade val="30000"/>
                  <a:satMod val="115000"/>
                </a:srgbClr>
              </a:gs>
              <a:gs pos="50000">
                <a:srgbClr val="359824">
                  <a:shade val="67500"/>
                  <a:satMod val="115000"/>
                </a:srgbClr>
              </a:gs>
              <a:gs pos="100000">
                <a:srgbClr val="359824">
                  <a:shade val="100000"/>
                  <a:satMod val="115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84082956" name="Прямоугольник 19"/>
          <p:cNvSpPr/>
          <p:nvPr/>
        </p:nvSpPr>
        <p:spPr bwMode="auto">
          <a:xfrm>
            <a:off x="0" y="6065910"/>
            <a:ext cx="12191998" cy="792085"/>
          </a:xfrm>
          <a:prstGeom prst="rect">
            <a:avLst/>
          </a:prstGeom>
          <a:gradFill>
            <a:gsLst>
              <a:gs pos="0">
                <a:srgbClr val="359824">
                  <a:shade val="30000"/>
                  <a:satMod val="115000"/>
                </a:srgbClr>
              </a:gs>
              <a:gs pos="50000">
                <a:srgbClr val="359824">
                  <a:shade val="67500"/>
                  <a:satMod val="115000"/>
                </a:srgbClr>
              </a:gs>
              <a:gs pos="100000">
                <a:srgbClr val="359824">
                  <a:shade val="100000"/>
                  <a:satMod val="115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>
                <a:latin typeface="Arial"/>
                <a:cs typeface="Arial"/>
              </a:rPr>
              <a:t>Уральское межрегиональное управление </a:t>
            </a:r>
          </a:p>
          <a:p>
            <a:pPr algn="ctr">
              <a:defRPr/>
            </a:pPr>
            <a:r>
              <a:rPr lang="ru-RU" sz="1600" b="1">
                <a:latin typeface="Arial"/>
                <a:cs typeface="Arial"/>
              </a:rPr>
              <a:t>Федеральной службы по ветеринарному и фитосанитарному надзору</a:t>
            </a:r>
            <a:endParaRPr/>
          </a:p>
        </p:txBody>
      </p:sp>
      <p:sp>
        <p:nvSpPr>
          <p:cNvPr id="1796843986" name="Номер слайда 3"/>
          <p:cNvSpPr txBox="1"/>
          <p:nvPr/>
        </p:nvSpPr>
        <p:spPr bwMode="auto">
          <a:xfrm>
            <a:off x="11817199" y="6453582"/>
            <a:ext cx="471485" cy="43179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>
            <a:lvl1pPr>
              <a:tabLst>
                <a:tab pos="0" algn="l"/>
                <a:tab pos="447673" algn="l"/>
                <a:tab pos="896936" algn="l"/>
                <a:tab pos="1346198" algn="l"/>
                <a:tab pos="1795461" algn="l"/>
                <a:tab pos="2244723" algn="l"/>
                <a:tab pos="2693988" algn="l"/>
                <a:tab pos="3143250" algn="l"/>
                <a:tab pos="3592512" algn="l"/>
                <a:tab pos="4041774" algn="l"/>
                <a:tab pos="4491036" algn="l"/>
                <a:tab pos="4940298" algn="l"/>
                <a:tab pos="5389561" algn="l"/>
                <a:tab pos="5838823" algn="l"/>
                <a:tab pos="6288086" algn="l"/>
                <a:tab pos="6737348" algn="l"/>
                <a:tab pos="7186611" algn="l"/>
                <a:tab pos="7635873" algn="l"/>
                <a:tab pos="8085136" algn="l"/>
                <a:tab pos="8534398" algn="l"/>
                <a:tab pos="8983661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1pPr>
            <a:lvl2pPr>
              <a:tabLst>
                <a:tab pos="0" algn="l"/>
                <a:tab pos="447673" algn="l"/>
                <a:tab pos="896936" algn="l"/>
                <a:tab pos="1346198" algn="l"/>
                <a:tab pos="1795461" algn="l"/>
                <a:tab pos="2244723" algn="l"/>
                <a:tab pos="2693988" algn="l"/>
                <a:tab pos="3143250" algn="l"/>
                <a:tab pos="3592512" algn="l"/>
                <a:tab pos="4041774" algn="l"/>
                <a:tab pos="4491036" algn="l"/>
                <a:tab pos="4940298" algn="l"/>
                <a:tab pos="5389561" algn="l"/>
                <a:tab pos="5838823" algn="l"/>
                <a:tab pos="6288086" algn="l"/>
                <a:tab pos="6737348" algn="l"/>
                <a:tab pos="7186611" algn="l"/>
                <a:tab pos="7635873" algn="l"/>
                <a:tab pos="8085136" algn="l"/>
                <a:tab pos="8534398" algn="l"/>
                <a:tab pos="8983661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2pPr>
            <a:lvl3pPr>
              <a:tabLst>
                <a:tab pos="0" algn="l"/>
                <a:tab pos="447673" algn="l"/>
                <a:tab pos="896936" algn="l"/>
                <a:tab pos="1346198" algn="l"/>
                <a:tab pos="1795461" algn="l"/>
                <a:tab pos="2244723" algn="l"/>
                <a:tab pos="2693988" algn="l"/>
                <a:tab pos="3143250" algn="l"/>
                <a:tab pos="3592512" algn="l"/>
                <a:tab pos="4041774" algn="l"/>
                <a:tab pos="4491036" algn="l"/>
                <a:tab pos="4940298" algn="l"/>
                <a:tab pos="5389561" algn="l"/>
                <a:tab pos="5838823" algn="l"/>
                <a:tab pos="6288086" algn="l"/>
                <a:tab pos="6737348" algn="l"/>
                <a:tab pos="7186611" algn="l"/>
                <a:tab pos="7635873" algn="l"/>
                <a:tab pos="8085136" algn="l"/>
                <a:tab pos="8534398" algn="l"/>
                <a:tab pos="8983661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3pPr>
            <a:lvl4pPr>
              <a:tabLst>
                <a:tab pos="0" algn="l"/>
                <a:tab pos="447673" algn="l"/>
                <a:tab pos="896936" algn="l"/>
                <a:tab pos="1346198" algn="l"/>
                <a:tab pos="1795461" algn="l"/>
                <a:tab pos="2244723" algn="l"/>
                <a:tab pos="2693988" algn="l"/>
                <a:tab pos="3143250" algn="l"/>
                <a:tab pos="3592512" algn="l"/>
                <a:tab pos="4041774" algn="l"/>
                <a:tab pos="4491036" algn="l"/>
                <a:tab pos="4940298" algn="l"/>
                <a:tab pos="5389561" algn="l"/>
                <a:tab pos="5838823" algn="l"/>
                <a:tab pos="6288086" algn="l"/>
                <a:tab pos="6737348" algn="l"/>
                <a:tab pos="7186611" algn="l"/>
                <a:tab pos="7635873" algn="l"/>
                <a:tab pos="8085136" algn="l"/>
                <a:tab pos="8534398" algn="l"/>
                <a:tab pos="8983661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4pPr>
            <a:lvl5pPr>
              <a:tabLst>
                <a:tab pos="0" algn="l"/>
                <a:tab pos="447673" algn="l"/>
                <a:tab pos="896936" algn="l"/>
                <a:tab pos="1346198" algn="l"/>
                <a:tab pos="1795461" algn="l"/>
                <a:tab pos="2244723" algn="l"/>
                <a:tab pos="2693988" algn="l"/>
                <a:tab pos="3143250" algn="l"/>
                <a:tab pos="3592512" algn="l"/>
                <a:tab pos="4041774" algn="l"/>
                <a:tab pos="4491036" algn="l"/>
                <a:tab pos="4940298" algn="l"/>
                <a:tab pos="5389561" algn="l"/>
                <a:tab pos="5838823" algn="l"/>
                <a:tab pos="6288086" algn="l"/>
                <a:tab pos="6737348" algn="l"/>
                <a:tab pos="7186611" algn="l"/>
                <a:tab pos="7635873" algn="l"/>
                <a:tab pos="8085136" algn="l"/>
                <a:tab pos="8534398" algn="l"/>
                <a:tab pos="8983661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5pPr>
            <a:lvl6pPr marL="2514598" indent="-228600" defTabSz="44926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3" algn="l"/>
                <a:tab pos="896936" algn="l"/>
                <a:tab pos="1346198" algn="l"/>
                <a:tab pos="1795461" algn="l"/>
                <a:tab pos="2244723" algn="l"/>
                <a:tab pos="2693988" algn="l"/>
                <a:tab pos="3143250" algn="l"/>
                <a:tab pos="3592512" algn="l"/>
                <a:tab pos="4041774" algn="l"/>
                <a:tab pos="4491036" algn="l"/>
                <a:tab pos="4940298" algn="l"/>
                <a:tab pos="5389561" algn="l"/>
                <a:tab pos="5838823" algn="l"/>
                <a:tab pos="6288086" algn="l"/>
                <a:tab pos="6737348" algn="l"/>
                <a:tab pos="7186611" algn="l"/>
                <a:tab pos="7635873" algn="l"/>
                <a:tab pos="8085136" algn="l"/>
                <a:tab pos="8534398" algn="l"/>
                <a:tab pos="8983661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6pPr>
            <a:lvl7pPr marL="2971800" indent="-228600" defTabSz="44926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3" algn="l"/>
                <a:tab pos="896936" algn="l"/>
                <a:tab pos="1346198" algn="l"/>
                <a:tab pos="1795461" algn="l"/>
                <a:tab pos="2244723" algn="l"/>
                <a:tab pos="2693988" algn="l"/>
                <a:tab pos="3143250" algn="l"/>
                <a:tab pos="3592512" algn="l"/>
                <a:tab pos="4041774" algn="l"/>
                <a:tab pos="4491036" algn="l"/>
                <a:tab pos="4940298" algn="l"/>
                <a:tab pos="5389561" algn="l"/>
                <a:tab pos="5838823" algn="l"/>
                <a:tab pos="6288086" algn="l"/>
                <a:tab pos="6737348" algn="l"/>
                <a:tab pos="7186611" algn="l"/>
                <a:tab pos="7635873" algn="l"/>
                <a:tab pos="8085136" algn="l"/>
                <a:tab pos="8534398" algn="l"/>
                <a:tab pos="8983661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7pPr>
            <a:lvl8pPr marL="3429000" indent="-228600" defTabSz="44926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3" algn="l"/>
                <a:tab pos="896936" algn="l"/>
                <a:tab pos="1346198" algn="l"/>
                <a:tab pos="1795461" algn="l"/>
                <a:tab pos="2244723" algn="l"/>
                <a:tab pos="2693988" algn="l"/>
                <a:tab pos="3143250" algn="l"/>
                <a:tab pos="3592512" algn="l"/>
                <a:tab pos="4041774" algn="l"/>
                <a:tab pos="4491036" algn="l"/>
                <a:tab pos="4940298" algn="l"/>
                <a:tab pos="5389561" algn="l"/>
                <a:tab pos="5838823" algn="l"/>
                <a:tab pos="6288086" algn="l"/>
                <a:tab pos="6737348" algn="l"/>
                <a:tab pos="7186611" algn="l"/>
                <a:tab pos="7635873" algn="l"/>
                <a:tab pos="8085136" algn="l"/>
                <a:tab pos="8534398" algn="l"/>
                <a:tab pos="8983661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8pPr>
            <a:lvl9pPr marL="3886200" indent="-228600" defTabSz="44926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3" algn="l"/>
                <a:tab pos="896936" algn="l"/>
                <a:tab pos="1346198" algn="l"/>
                <a:tab pos="1795461" algn="l"/>
                <a:tab pos="2244723" algn="l"/>
                <a:tab pos="2693988" algn="l"/>
                <a:tab pos="3143250" algn="l"/>
                <a:tab pos="3592512" algn="l"/>
                <a:tab pos="4041774" algn="l"/>
                <a:tab pos="4491036" algn="l"/>
                <a:tab pos="4940298" algn="l"/>
                <a:tab pos="5389561" algn="l"/>
                <a:tab pos="5838823" algn="l"/>
                <a:tab pos="6288086" algn="l"/>
                <a:tab pos="6737348" algn="l"/>
                <a:tab pos="7186611" algn="l"/>
                <a:tab pos="7635873" algn="l"/>
                <a:tab pos="8085136" algn="l"/>
                <a:tab pos="8534398" algn="l"/>
                <a:tab pos="8983661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1600" b="1">
                <a:solidFill>
                  <a:srgbClr val="FFFFFF"/>
                </a:solidFill>
                <a:latin typeface="Times New Roman"/>
              </a:rPr>
              <a:t>4</a:t>
            </a:r>
          </a:p>
        </p:txBody>
      </p:sp>
      <p:pic>
        <p:nvPicPr>
          <p:cNvPr id="823535172" name="Рисунок 823535171"/>
          <p:cNvPicPr>
            <a:picLocks noChangeAspect="1"/>
          </p:cNvPicPr>
          <p:nvPr/>
        </p:nvPicPr>
        <p:blipFill>
          <a:blip r:embed="rId2"/>
          <a:srcRect/>
          <a:stretch/>
        </p:blipFill>
        <p:spPr bwMode="auto">
          <a:xfrm>
            <a:off x="0" y="59169"/>
            <a:ext cx="6006739" cy="6006739"/>
          </a:xfrm>
          <a:prstGeom prst="rect">
            <a:avLst/>
          </a:prstGeom>
        </p:spPr>
      </p:pic>
      <p:sp>
        <p:nvSpPr>
          <p:cNvPr id="491963672" name="TextBox 491963671"/>
          <p:cNvSpPr txBox="1"/>
          <p:nvPr/>
        </p:nvSpPr>
        <p:spPr bwMode="auto">
          <a:xfrm>
            <a:off x="6006738" y="249683"/>
            <a:ext cx="6140453" cy="33226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 sz="1400"/>
          </a:p>
          <a:p>
            <a:pPr>
              <a:defRPr/>
            </a:pPr>
            <a:r>
              <a:rPr sz="1600" b="1">
                <a:latin typeface="Arial"/>
                <a:ea typeface="Arial"/>
                <a:cs typeface="Arial"/>
              </a:rPr>
              <a:t>Порядок маркирования и учета животных определены:</a:t>
            </a:r>
            <a:endParaRPr sz="1600" b="1">
              <a:latin typeface="Arial"/>
              <a:cs typeface="Arial"/>
            </a:endParaRPr>
          </a:p>
          <a:p>
            <a:pPr marL="239821" indent="-239821">
              <a:buFont typeface="Arial"/>
              <a:buChar char="–"/>
              <a:defRPr/>
            </a:pPr>
            <a:r>
              <a:rPr sz="1400">
                <a:latin typeface="Arial"/>
                <a:ea typeface="Arial"/>
                <a:cs typeface="Arial"/>
              </a:rPr>
              <a:t>статья 19.1 Закона Российской Федерации «О ветеринарии» от 14.05.1993 №4979/1</a:t>
            </a:r>
            <a:r>
              <a:rPr>
                <a:latin typeface="Arial"/>
                <a:ea typeface="Arial"/>
                <a:cs typeface="Arial"/>
              </a:rPr>
              <a:t> </a:t>
            </a:r>
          </a:p>
          <a:p>
            <a:pPr>
              <a:defRPr/>
            </a:pPr>
            <a:endParaRPr sz="1400">
              <a:latin typeface="Arial"/>
              <a:cs typeface="Arial"/>
            </a:endParaRPr>
          </a:p>
          <a:p>
            <a:pPr marL="239821" indent="-239821">
              <a:buFont typeface="Arial"/>
              <a:buChar char="–"/>
              <a:defRPr/>
            </a:pPr>
            <a:r>
              <a:rPr sz="1400">
                <a:latin typeface="Arial"/>
                <a:ea typeface="Arial"/>
                <a:cs typeface="Arial"/>
              </a:rPr>
              <a:t>Постановление Правительства Российской Федерации от 05.04.2023 № 550 «Об утверждении Правил осуществления учета животных и перечня видов животных, подлежащих индивидуальному или групповому маркированию и учету, случаев осуществления индивидуального или группового маркирования и учета животных, а также сроков осуществления учета животных»</a:t>
            </a:r>
          </a:p>
          <a:p>
            <a:pPr>
              <a:defRPr/>
            </a:pPr>
            <a:endParaRPr sz="1400">
              <a:latin typeface="Arial"/>
              <a:ea typeface="Arial"/>
              <a:cs typeface="Arial"/>
            </a:endParaRPr>
          </a:p>
          <a:p>
            <a:pPr marL="239821" indent="-239821">
              <a:buFont typeface="Arial"/>
              <a:buChar char="–"/>
              <a:defRPr/>
            </a:pPr>
            <a:r>
              <a:rPr sz="1400">
                <a:latin typeface="Arial"/>
                <a:ea typeface="Arial"/>
                <a:cs typeface="Arial"/>
              </a:rPr>
              <a:t>Приказ Министерства сельского хозяйства РФ от 03.11.2023 №832 "Об утверждении Ветеринарных правил маркирования и учета животных"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357504154" name="Рисунок 357504153"/>
          <p:cNvPicPr>
            <a:picLocks noChangeAspect="1"/>
          </p:cNvPicPr>
          <p:nvPr/>
        </p:nvPicPr>
        <p:blipFill>
          <a:blip r:embed="rId3"/>
          <a:srcRect l="24965" t="10815" r="45050" b="14784"/>
          <a:stretch/>
        </p:blipFill>
        <p:spPr bwMode="auto">
          <a:xfrm>
            <a:off x="6593519" y="3654407"/>
            <a:ext cx="1536043" cy="2143889"/>
          </a:xfrm>
          <a:prstGeom prst="rect">
            <a:avLst/>
          </a:prstGeom>
        </p:spPr>
      </p:pic>
      <p:pic>
        <p:nvPicPr>
          <p:cNvPr id="945117113" name="Рисунок 94511711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9534247" y="3705899"/>
            <a:ext cx="1804223" cy="20923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23852956" name="Прямоугольник 11"/>
          <p:cNvSpPr/>
          <p:nvPr/>
        </p:nvSpPr>
        <p:spPr bwMode="auto">
          <a:xfrm>
            <a:off x="0" y="-201477"/>
            <a:ext cx="12191999" cy="260647"/>
          </a:xfrm>
          <a:prstGeom prst="rect">
            <a:avLst/>
          </a:prstGeom>
          <a:gradFill>
            <a:gsLst>
              <a:gs pos="0">
                <a:srgbClr val="359824">
                  <a:shade val="30000"/>
                  <a:satMod val="115000"/>
                </a:srgbClr>
              </a:gs>
              <a:gs pos="50000">
                <a:srgbClr val="359824">
                  <a:shade val="67500"/>
                  <a:satMod val="115000"/>
                </a:srgbClr>
              </a:gs>
              <a:gs pos="100000">
                <a:srgbClr val="359824">
                  <a:shade val="100000"/>
                  <a:satMod val="115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0207962" name="Прямоугольник 19"/>
          <p:cNvSpPr/>
          <p:nvPr/>
        </p:nvSpPr>
        <p:spPr bwMode="auto">
          <a:xfrm>
            <a:off x="0" y="6065911"/>
            <a:ext cx="12191999" cy="792086"/>
          </a:xfrm>
          <a:prstGeom prst="rect">
            <a:avLst/>
          </a:prstGeom>
          <a:gradFill>
            <a:gsLst>
              <a:gs pos="0">
                <a:srgbClr val="359824">
                  <a:shade val="30000"/>
                  <a:satMod val="115000"/>
                </a:srgbClr>
              </a:gs>
              <a:gs pos="50000">
                <a:srgbClr val="359824">
                  <a:shade val="67500"/>
                  <a:satMod val="115000"/>
                </a:srgbClr>
              </a:gs>
              <a:gs pos="100000">
                <a:srgbClr val="359824">
                  <a:shade val="100000"/>
                  <a:satMod val="115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>
                <a:latin typeface="Arial"/>
                <a:cs typeface="Arial"/>
              </a:rPr>
              <a:t>Уральское межрегиональное управление </a:t>
            </a:r>
          </a:p>
          <a:p>
            <a:pPr algn="ctr">
              <a:defRPr/>
            </a:pPr>
            <a:r>
              <a:rPr lang="ru-RU" sz="1600" b="1">
                <a:latin typeface="Arial"/>
                <a:cs typeface="Arial"/>
              </a:rPr>
              <a:t>Федеральной службы по ветеринарному и фитосанитарному надзору</a:t>
            </a:r>
            <a:endParaRPr/>
          </a:p>
        </p:txBody>
      </p:sp>
      <p:sp>
        <p:nvSpPr>
          <p:cNvPr id="1341371172" name="Номер слайда 3"/>
          <p:cNvSpPr txBox="1"/>
          <p:nvPr/>
        </p:nvSpPr>
        <p:spPr bwMode="auto">
          <a:xfrm>
            <a:off x="11817200" y="6453583"/>
            <a:ext cx="471486" cy="43179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>
            <a:lvl1pPr>
              <a:tabLst>
                <a:tab pos="0" algn="l"/>
                <a:tab pos="447674" algn="l"/>
                <a:tab pos="896937" algn="l"/>
                <a:tab pos="1346199" algn="l"/>
                <a:tab pos="1795462" algn="l"/>
                <a:tab pos="2244724" algn="l"/>
                <a:tab pos="2693988" algn="l"/>
                <a:tab pos="3143250" algn="l"/>
                <a:tab pos="3592512" algn="l"/>
                <a:tab pos="4041774" algn="l"/>
                <a:tab pos="4491037" algn="l"/>
                <a:tab pos="4940299" algn="l"/>
                <a:tab pos="5389562" algn="l"/>
                <a:tab pos="5838824" algn="l"/>
                <a:tab pos="6288087" algn="l"/>
                <a:tab pos="6737349" algn="l"/>
                <a:tab pos="7186612" algn="l"/>
                <a:tab pos="7635874" algn="l"/>
                <a:tab pos="8085137" algn="l"/>
                <a:tab pos="8534399" algn="l"/>
                <a:tab pos="8983662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1pPr>
            <a:lvl2pPr>
              <a:tabLst>
                <a:tab pos="0" algn="l"/>
                <a:tab pos="447674" algn="l"/>
                <a:tab pos="896937" algn="l"/>
                <a:tab pos="1346199" algn="l"/>
                <a:tab pos="1795462" algn="l"/>
                <a:tab pos="2244724" algn="l"/>
                <a:tab pos="2693988" algn="l"/>
                <a:tab pos="3143250" algn="l"/>
                <a:tab pos="3592512" algn="l"/>
                <a:tab pos="4041774" algn="l"/>
                <a:tab pos="4491037" algn="l"/>
                <a:tab pos="4940299" algn="l"/>
                <a:tab pos="5389562" algn="l"/>
                <a:tab pos="5838824" algn="l"/>
                <a:tab pos="6288087" algn="l"/>
                <a:tab pos="6737349" algn="l"/>
                <a:tab pos="7186612" algn="l"/>
                <a:tab pos="7635874" algn="l"/>
                <a:tab pos="8085137" algn="l"/>
                <a:tab pos="8534399" algn="l"/>
                <a:tab pos="8983662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2pPr>
            <a:lvl3pPr>
              <a:tabLst>
                <a:tab pos="0" algn="l"/>
                <a:tab pos="447674" algn="l"/>
                <a:tab pos="896937" algn="l"/>
                <a:tab pos="1346199" algn="l"/>
                <a:tab pos="1795462" algn="l"/>
                <a:tab pos="2244724" algn="l"/>
                <a:tab pos="2693988" algn="l"/>
                <a:tab pos="3143250" algn="l"/>
                <a:tab pos="3592512" algn="l"/>
                <a:tab pos="4041774" algn="l"/>
                <a:tab pos="4491037" algn="l"/>
                <a:tab pos="4940299" algn="l"/>
                <a:tab pos="5389562" algn="l"/>
                <a:tab pos="5838824" algn="l"/>
                <a:tab pos="6288087" algn="l"/>
                <a:tab pos="6737349" algn="l"/>
                <a:tab pos="7186612" algn="l"/>
                <a:tab pos="7635874" algn="l"/>
                <a:tab pos="8085137" algn="l"/>
                <a:tab pos="8534399" algn="l"/>
                <a:tab pos="8983662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3pPr>
            <a:lvl4pPr>
              <a:tabLst>
                <a:tab pos="0" algn="l"/>
                <a:tab pos="447674" algn="l"/>
                <a:tab pos="896937" algn="l"/>
                <a:tab pos="1346199" algn="l"/>
                <a:tab pos="1795462" algn="l"/>
                <a:tab pos="2244724" algn="l"/>
                <a:tab pos="2693988" algn="l"/>
                <a:tab pos="3143250" algn="l"/>
                <a:tab pos="3592512" algn="l"/>
                <a:tab pos="4041774" algn="l"/>
                <a:tab pos="4491037" algn="l"/>
                <a:tab pos="4940299" algn="l"/>
                <a:tab pos="5389562" algn="l"/>
                <a:tab pos="5838824" algn="l"/>
                <a:tab pos="6288087" algn="l"/>
                <a:tab pos="6737349" algn="l"/>
                <a:tab pos="7186612" algn="l"/>
                <a:tab pos="7635874" algn="l"/>
                <a:tab pos="8085137" algn="l"/>
                <a:tab pos="8534399" algn="l"/>
                <a:tab pos="8983662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4pPr>
            <a:lvl5pPr>
              <a:tabLst>
                <a:tab pos="0" algn="l"/>
                <a:tab pos="447674" algn="l"/>
                <a:tab pos="896937" algn="l"/>
                <a:tab pos="1346199" algn="l"/>
                <a:tab pos="1795462" algn="l"/>
                <a:tab pos="2244724" algn="l"/>
                <a:tab pos="2693988" algn="l"/>
                <a:tab pos="3143250" algn="l"/>
                <a:tab pos="3592512" algn="l"/>
                <a:tab pos="4041774" algn="l"/>
                <a:tab pos="4491037" algn="l"/>
                <a:tab pos="4940299" algn="l"/>
                <a:tab pos="5389562" algn="l"/>
                <a:tab pos="5838824" algn="l"/>
                <a:tab pos="6288087" algn="l"/>
                <a:tab pos="6737349" algn="l"/>
                <a:tab pos="7186612" algn="l"/>
                <a:tab pos="7635874" algn="l"/>
                <a:tab pos="8085137" algn="l"/>
                <a:tab pos="8534399" algn="l"/>
                <a:tab pos="8983662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5pPr>
            <a:lvl6pPr marL="2514599" indent="-228600" defTabSz="44926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4" algn="l"/>
                <a:tab pos="896937" algn="l"/>
                <a:tab pos="1346199" algn="l"/>
                <a:tab pos="1795462" algn="l"/>
                <a:tab pos="2244724" algn="l"/>
                <a:tab pos="2693988" algn="l"/>
                <a:tab pos="3143250" algn="l"/>
                <a:tab pos="3592512" algn="l"/>
                <a:tab pos="4041774" algn="l"/>
                <a:tab pos="4491037" algn="l"/>
                <a:tab pos="4940299" algn="l"/>
                <a:tab pos="5389562" algn="l"/>
                <a:tab pos="5838824" algn="l"/>
                <a:tab pos="6288087" algn="l"/>
                <a:tab pos="6737349" algn="l"/>
                <a:tab pos="7186612" algn="l"/>
                <a:tab pos="7635874" algn="l"/>
                <a:tab pos="8085137" algn="l"/>
                <a:tab pos="8534399" algn="l"/>
                <a:tab pos="8983662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6pPr>
            <a:lvl7pPr marL="2971800" indent="-228600" defTabSz="44926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4" algn="l"/>
                <a:tab pos="896937" algn="l"/>
                <a:tab pos="1346199" algn="l"/>
                <a:tab pos="1795462" algn="l"/>
                <a:tab pos="2244724" algn="l"/>
                <a:tab pos="2693988" algn="l"/>
                <a:tab pos="3143250" algn="l"/>
                <a:tab pos="3592512" algn="l"/>
                <a:tab pos="4041774" algn="l"/>
                <a:tab pos="4491037" algn="l"/>
                <a:tab pos="4940299" algn="l"/>
                <a:tab pos="5389562" algn="l"/>
                <a:tab pos="5838824" algn="l"/>
                <a:tab pos="6288087" algn="l"/>
                <a:tab pos="6737349" algn="l"/>
                <a:tab pos="7186612" algn="l"/>
                <a:tab pos="7635874" algn="l"/>
                <a:tab pos="8085137" algn="l"/>
                <a:tab pos="8534399" algn="l"/>
                <a:tab pos="8983662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7pPr>
            <a:lvl8pPr marL="3429000" indent="-228600" defTabSz="44926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4" algn="l"/>
                <a:tab pos="896937" algn="l"/>
                <a:tab pos="1346199" algn="l"/>
                <a:tab pos="1795462" algn="l"/>
                <a:tab pos="2244724" algn="l"/>
                <a:tab pos="2693988" algn="l"/>
                <a:tab pos="3143250" algn="l"/>
                <a:tab pos="3592512" algn="l"/>
                <a:tab pos="4041774" algn="l"/>
                <a:tab pos="4491037" algn="l"/>
                <a:tab pos="4940299" algn="l"/>
                <a:tab pos="5389562" algn="l"/>
                <a:tab pos="5838824" algn="l"/>
                <a:tab pos="6288087" algn="l"/>
                <a:tab pos="6737349" algn="l"/>
                <a:tab pos="7186612" algn="l"/>
                <a:tab pos="7635874" algn="l"/>
                <a:tab pos="8085137" algn="l"/>
                <a:tab pos="8534399" algn="l"/>
                <a:tab pos="8983662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8pPr>
            <a:lvl9pPr marL="3886200" indent="-228600" defTabSz="44926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4" algn="l"/>
                <a:tab pos="896937" algn="l"/>
                <a:tab pos="1346199" algn="l"/>
                <a:tab pos="1795462" algn="l"/>
                <a:tab pos="2244724" algn="l"/>
                <a:tab pos="2693988" algn="l"/>
                <a:tab pos="3143250" algn="l"/>
                <a:tab pos="3592512" algn="l"/>
                <a:tab pos="4041774" algn="l"/>
                <a:tab pos="4491037" algn="l"/>
                <a:tab pos="4940299" algn="l"/>
                <a:tab pos="5389562" algn="l"/>
                <a:tab pos="5838824" algn="l"/>
                <a:tab pos="6288087" algn="l"/>
                <a:tab pos="6737349" algn="l"/>
                <a:tab pos="7186612" algn="l"/>
                <a:tab pos="7635874" algn="l"/>
                <a:tab pos="8085137" algn="l"/>
                <a:tab pos="8534399" algn="l"/>
                <a:tab pos="8983662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1600" b="1">
                <a:solidFill>
                  <a:srgbClr val="FFFFFF"/>
                </a:solidFill>
                <a:latin typeface="Times New Roman"/>
              </a:rPr>
              <a:t>5</a:t>
            </a:r>
          </a:p>
        </p:txBody>
      </p:sp>
      <p:pic>
        <p:nvPicPr>
          <p:cNvPr id="474986921" name="Picture 2" descr="Россельхознадзор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81583" y="104060"/>
            <a:ext cx="495299" cy="552450"/>
          </a:xfrm>
          <a:prstGeom prst="rect">
            <a:avLst/>
          </a:prstGeom>
          <a:noFill/>
        </p:spPr>
      </p:pic>
      <p:pic>
        <p:nvPicPr>
          <p:cNvPr id="2031166944" name="Рисунок 2031166943"/>
          <p:cNvPicPr>
            <a:picLocks noChangeAspect="1"/>
          </p:cNvPicPr>
          <p:nvPr/>
        </p:nvPicPr>
        <p:blipFill>
          <a:blip r:embed="rId3"/>
          <a:srcRect l="2440" r="3730" b="1263"/>
          <a:stretch/>
        </p:blipFill>
        <p:spPr bwMode="auto">
          <a:xfrm>
            <a:off x="776881" y="48594"/>
            <a:ext cx="5722628" cy="6017316"/>
          </a:xfrm>
          <a:prstGeom prst="rect">
            <a:avLst/>
          </a:prstGeom>
        </p:spPr>
      </p:pic>
      <p:pic>
        <p:nvPicPr>
          <p:cNvPr id="1316188863" name="Рисунок 1316188862"/>
          <p:cNvPicPr>
            <a:picLocks noChangeAspect="1"/>
          </p:cNvPicPr>
          <p:nvPr/>
        </p:nvPicPr>
        <p:blipFill>
          <a:blip r:embed="rId4"/>
          <a:srcRect l="4566" r="950" b="1885"/>
          <a:stretch/>
        </p:blipFill>
        <p:spPr bwMode="auto">
          <a:xfrm>
            <a:off x="6492742" y="69747"/>
            <a:ext cx="5690143" cy="5996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lumMod val="95000"/>
            <a:alpha val="99999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817278" name="Прямоугольник 11"/>
          <p:cNvSpPr/>
          <p:nvPr/>
        </p:nvSpPr>
        <p:spPr bwMode="auto">
          <a:xfrm>
            <a:off x="0" y="-201477"/>
            <a:ext cx="12191999" cy="260647"/>
          </a:xfrm>
          <a:prstGeom prst="rect">
            <a:avLst/>
          </a:prstGeom>
          <a:gradFill>
            <a:gsLst>
              <a:gs pos="0">
                <a:srgbClr val="359824">
                  <a:shade val="30000"/>
                  <a:satMod val="115000"/>
                </a:srgbClr>
              </a:gs>
              <a:gs pos="50000">
                <a:srgbClr val="359824">
                  <a:shade val="67500"/>
                  <a:satMod val="115000"/>
                </a:srgbClr>
              </a:gs>
              <a:gs pos="100000">
                <a:srgbClr val="359824">
                  <a:shade val="100000"/>
                  <a:satMod val="115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3595367" name="Прямоугольник 19"/>
          <p:cNvSpPr/>
          <p:nvPr/>
        </p:nvSpPr>
        <p:spPr bwMode="auto">
          <a:xfrm>
            <a:off x="0" y="6065911"/>
            <a:ext cx="12191999" cy="792086"/>
          </a:xfrm>
          <a:prstGeom prst="rect">
            <a:avLst/>
          </a:prstGeom>
          <a:gradFill>
            <a:gsLst>
              <a:gs pos="0">
                <a:srgbClr val="359824">
                  <a:shade val="30000"/>
                  <a:satMod val="115000"/>
                </a:srgbClr>
              </a:gs>
              <a:gs pos="50000">
                <a:srgbClr val="359824">
                  <a:shade val="67500"/>
                  <a:satMod val="115000"/>
                </a:srgbClr>
              </a:gs>
              <a:gs pos="100000">
                <a:srgbClr val="359824">
                  <a:shade val="100000"/>
                  <a:satMod val="115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>
                <a:latin typeface="Arial"/>
                <a:cs typeface="Arial"/>
              </a:rPr>
              <a:t>Уральское межрегиональное управление </a:t>
            </a:r>
          </a:p>
          <a:p>
            <a:pPr algn="ctr">
              <a:defRPr/>
            </a:pPr>
            <a:r>
              <a:rPr lang="ru-RU" sz="1600" b="1">
                <a:latin typeface="Arial"/>
                <a:cs typeface="Arial"/>
              </a:rPr>
              <a:t>Федеральной службы по ветеринарному и фитосанитарному надзору</a:t>
            </a:r>
            <a:endParaRPr/>
          </a:p>
        </p:txBody>
      </p:sp>
      <p:sp>
        <p:nvSpPr>
          <p:cNvPr id="2060251256" name="Номер слайда 3"/>
          <p:cNvSpPr txBox="1"/>
          <p:nvPr/>
        </p:nvSpPr>
        <p:spPr bwMode="auto">
          <a:xfrm>
            <a:off x="11817200" y="6453583"/>
            <a:ext cx="471486" cy="43179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>
            <a:lvl1pPr>
              <a:tabLst>
                <a:tab pos="0" algn="l"/>
                <a:tab pos="447674" algn="l"/>
                <a:tab pos="896937" algn="l"/>
                <a:tab pos="1346199" algn="l"/>
                <a:tab pos="1795462" algn="l"/>
                <a:tab pos="2244724" algn="l"/>
                <a:tab pos="2693988" algn="l"/>
                <a:tab pos="3143250" algn="l"/>
                <a:tab pos="3592512" algn="l"/>
                <a:tab pos="4041774" algn="l"/>
                <a:tab pos="4491037" algn="l"/>
                <a:tab pos="4940299" algn="l"/>
                <a:tab pos="5389562" algn="l"/>
                <a:tab pos="5838824" algn="l"/>
                <a:tab pos="6288087" algn="l"/>
                <a:tab pos="6737349" algn="l"/>
                <a:tab pos="7186612" algn="l"/>
                <a:tab pos="7635874" algn="l"/>
                <a:tab pos="8085137" algn="l"/>
                <a:tab pos="8534399" algn="l"/>
                <a:tab pos="8983662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1pPr>
            <a:lvl2pPr>
              <a:tabLst>
                <a:tab pos="0" algn="l"/>
                <a:tab pos="447674" algn="l"/>
                <a:tab pos="896937" algn="l"/>
                <a:tab pos="1346199" algn="l"/>
                <a:tab pos="1795462" algn="l"/>
                <a:tab pos="2244724" algn="l"/>
                <a:tab pos="2693988" algn="l"/>
                <a:tab pos="3143250" algn="l"/>
                <a:tab pos="3592512" algn="l"/>
                <a:tab pos="4041774" algn="l"/>
                <a:tab pos="4491037" algn="l"/>
                <a:tab pos="4940299" algn="l"/>
                <a:tab pos="5389562" algn="l"/>
                <a:tab pos="5838824" algn="l"/>
                <a:tab pos="6288087" algn="l"/>
                <a:tab pos="6737349" algn="l"/>
                <a:tab pos="7186612" algn="l"/>
                <a:tab pos="7635874" algn="l"/>
                <a:tab pos="8085137" algn="l"/>
                <a:tab pos="8534399" algn="l"/>
                <a:tab pos="8983662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2pPr>
            <a:lvl3pPr>
              <a:tabLst>
                <a:tab pos="0" algn="l"/>
                <a:tab pos="447674" algn="l"/>
                <a:tab pos="896937" algn="l"/>
                <a:tab pos="1346199" algn="l"/>
                <a:tab pos="1795462" algn="l"/>
                <a:tab pos="2244724" algn="l"/>
                <a:tab pos="2693988" algn="l"/>
                <a:tab pos="3143250" algn="l"/>
                <a:tab pos="3592512" algn="l"/>
                <a:tab pos="4041774" algn="l"/>
                <a:tab pos="4491037" algn="l"/>
                <a:tab pos="4940299" algn="l"/>
                <a:tab pos="5389562" algn="l"/>
                <a:tab pos="5838824" algn="l"/>
                <a:tab pos="6288087" algn="l"/>
                <a:tab pos="6737349" algn="l"/>
                <a:tab pos="7186612" algn="l"/>
                <a:tab pos="7635874" algn="l"/>
                <a:tab pos="8085137" algn="l"/>
                <a:tab pos="8534399" algn="l"/>
                <a:tab pos="8983662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3pPr>
            <a:lvl4pPr>
              <a:tabLst>
                <a:tab pos="0" algn="l"/>
                <a:tab pos="447674" algn="l"/>
                <a:tab pos="896937" algn="l"/>
                <a:tab pos="1346199" algn="l"/>
                <a:tab pos="1795462" algn="l"/>
                <a:tab pos="2244724" algn="l"/>
                <a:tab pos="2693988" algn="l"/>
                <a:tab pos="3143250" algn="l"/>
                <a:tab pos="3592512" algn="l"/>
                <a:tab pos="4041774" algn="l"/>
                <a:tab pos="4491037" algn="l"/>
                <a:tab pos="4940299" algn="l"/>
                <a:tab pos="5389562" algn="l"/>
                <a:tab pos="5838824" algn="l"/>
                <a:tab pos="6288087" algn="l"/>
                <a:tab pos="6737349" algn="l"/>
                <a:tab pos="7186612" algn="l"/>
                <a:tab pos="7635874" algn="l"/>
                <a:tab pos="8085137" algn="l"/>
                <a:tab pos="8534399" algn="l"/>
                <a:tab pos="8983662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4pPr>
            <a:lvl5pPr>
              <a:tabLst>
                <a:tab pos="0" algn="l"/>
                <a:tab pos="447674" algn="l"/>
                <a:tab pos="896937" algn="l"/>
                <a:tab pos="1346199" algn="l"/>
                <a:tab pos="1795462" algn="l"/>
                <a:tab pos="2244724" algn="l"/>
                <a:tab pos="2693988" algn="l"/>
                <a:tab pos="3143250" algn="l"/>
                <a:tab pos="3592512" algn="l"/>
                <a:tab pos="4041774" algn="l"/>
                <a:tab pos="4491037" algn="l"/>
                <a:tab pos="4940299" algn="l"/>
                <a:tab pos="5389562" algn="l"/>
                <a:tab pos="5838824" algn="l"/>
                <a:tab pos="6288087" algn="l"/>
                <a:tab pos="6737349" algn="l"/>
                <a:tab pos="7186612" algn="l"/>
                <a:tab pos="7635874" algn="l"/>
                <a:tab pos="8085137" algn="l"/>
                <a:tab pos="8534399" algn="l"/>
                <a:tab pos="8983662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5pPr>
            <a:lvl6pPr marL="2514599" indent="-228600" defTabSz="44926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4" algn="l"/>
                <a:tab pos="896937" algn="l"/>
                <a:tab pos="1346199" algn="l"/>
                <a:tab pos="1795462" algn="l"/>
                <a:tab pos="2244724" algn="l"/>
                <a:tab pos="2693988" algn="l"/>
                <a:tab pos="3143250" algn="l"/>
                <a:tab pos="3592512" algn="l"/>
                <a:tab pos="4041774" algn="l"/>
                <a:tab pos="4491037" algn="l"/>
                <a:tab pos="4940299" algn="l"/>
                <a:tab pos="5389562" algn="l"/>
                <a:tab pos="5838824" algn="l"/>
                <a:tab pos="6288087" algn="l"/>
                <a:tab pos="6737349" algn="l"/>
                <a:tab pos="7186612" algn="l"/>
                <a:tab pos="7635874" algn="l"/>
                <a:tab pos="8085137" algn="l"/>
                <a:tab pos="8534399" algn="l"/>
                <a:tab pos="8983662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6pPr>
            <a:lvl7pPr marL="2971800" indent="-228600" defTabSz="44926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4" algn="l"/>
                <a:tab pos="896937" algn="l"/>
                <a:tab pos="1346199" algn="l"/>
                <a:tab pos="1795462" algn="l"/>
                <a:tab pos="2244724" algn="l"/>
                <a:tab pos="2693988" algn="l"/>
                <a:tab pos="3143250" algn="l"/>
                <a:tab pos="3592512" algn="l"/>
                <a:tab pos="4041774" algn="l"/>
                <a:tab pos="4491037" algn="l"/>
                <a:tab pos="4940299" algn="l"/>
                <a:tab pos="5389562" algn="l"/>
                <a:tab pos="5838824" algn="l"/>
                <a:tab pos="6288087" algn="l"/>
                <a:tab pos="6737349" algn="l"/>
                <a:tab pos="7186612" algn="l"/>
                <a:tab pos="7635874" algn="l"/>
                <a:tab pos="8085137" algn="l"/>
                <a:tab pos="8534399" algn="l"/>
                <a:tab pos="8983662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7pPr>
            <a:lvl8pPr marL="3429000" indent="-228600" defTabSz="44926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4" algn="l"/>
                <a:tab pos="896937" algn="l"/>
                <a:tab pos="1346199" algn="l"/>
                <a:tab pos="1795462" algn="l"/>
                <a:tab pos="2244724" algn="l"/>
                <a:tab pos="2693988" algn="l"/>
                <a:tab pos="3143250" algn="l"/>
                <a:tab pos="3592512" algn="l"/>
                <a:tab pos="4041774" algn="l"/>
                <a:tab pos="4491037" algn="l"/>
                <a:tab pos="4940299" algn="l"/>
                <a:tab pos="5389562" algn="l"/>
                <a:tab pos="5838824" algn="l"/>
                <a:tab pos="6288087" algn="l"/>
                <a:tab pos="6737349" algn="l"/>
                <a:tab pos="7186612" algn="l"/>
                <a:tab pos="7635874" algn="l"/>
                <a:tab pos="8085137" algn="l"/>
                <a:tab pos="8534399" algn="l"/>
                <a:tab pos="8983662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8pPr>
            <a:lvl9pPr marL="3886200" indent="-228600" defTabSz="44926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4" algn="l"/>
                <a:tab pos="896937" algn="l"/>
                <a:tab pos="1346199" algn="l"/>
                <a:tab pos="1795462" algn="l"/>
                <a:tab pos="2244724" algn="l"/>
                <a:tab pos="2693988" algn="l"/>
                <a:tab pos="3143250" algn="l"/>
                <a:tab pos="3592512" algn="l"/>
                <a:tab pos="4041774" algn="l"/>
                <a:tab pos="4491037" algn="l"/>
                <a:tab pos="4940299" algn="l"/>
                <a:tab pos="5389562" algn="l"/>
                <a:tab pos="5838824" algn="l"/>
                <a:tab pos="6288087" algn="l"/>
                <a:tab pos="6737349" algn="l"/>
                <a:tab pos="7186612" algn="l"/>
                <a:tab pos="7635874" algn="l"/>
                <a:tab pos="8085137" algn="l"/>
                <a:tab pos="8534399" algn="l"/>
                <a:tab pos="8983662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1600" b="1">
                <a:solidFill>
                  <a:srgbClr val="FFFFFF"/>
                </a:solidFill>
                <a:latin typeface="Times New Roman"/>
              </a:rPr>
              <a:t>6</a:t>
            </a:r>
          </a:p>
        </p:txBody>
      </p:sp>
      <p:pic>
        <p:nvPicPr>
          <p:cNvPr id="32431584" name="Picture 2" descr="Россельхознадзор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81583" y="104060"/>
            <a:ext cx="495299" cy="552450"/>
          </a:xfrm>
          <a:prstGeom prst="rect">
            <a:avLst/>
          </a:prstGeom>
          <a:noFill/>
        </p:spPr>
      </p:pic>
      <p:pic>
        <p:nvPicPr>
          <p:cNvPr id="1810001988" name="Рисунок 1810001987"/>
          <p:cNvPicPr>
            <a:picLocks noChangeAspect="1"/>
          </p:cNvPicPr>
          <p:nvPr/>
        </p:nvPicPr>
        <p:blipFill>
          <a:blip r:embed="rId3"/>
          <a:srcRect t="5521" b="6495"/>
          <a:stretch/>
        </p:blipFill>
        <p:spPr bwMode="auto">
          <a:xfrm>
            <a:off x="55485" y="989490"/>
            <a:ext cx="4986000" cy="4383349"/>
          </a:xfrm>
          <a:prstGeom prst="rect">
            <a:avLst/>
          </a:prstGeom>
        </p:spPr>
      </p:pic>
      <p:pic>
        <p:nvPicPr>
          <p:cNvPr id="1777497460" name="Рисунок 1777497459"/>
          <p:cNvPicPr>
            <a:picLocks noChangeAspect="1"/>
          </p:cNvPicPr>
          <p:nvPr/>
        </p:nvPicPr>
        <p:blipFill>
          <a:blip r:embed="rId4"/>
          <a:srcRect l="19422" t="16830" r="9751" b="14912"/>
          <a:stretch/>
        </p:blipFill>
        <p:spPr bwMode="auto">
          <a:xfrm>
            <a:off x="5041485" y="59169"/>
            <a:ext cx="3562723" cy="3430849"/>
          </a:xfrm>
          <a:prstGeom prst="rect">
            <a:avLst/>
          </a:prstGeom>
        </p:spPr>
      </p:pic>
      <p:pic>
        <p:nvPicPr>
          <p:cNvPr id="846567264" name="Рисунок 846567263"/>
          <p:cNvPicPr>
            <a:picLocks noChangeAspect="1"/>
          </p:cNvPicPr>
          <p:nvPr/>
        </p:nvPicPr>
        <p:blipFill>
          <a:blip r:embed="rId5"/>
          <a:srcRect l="20042" t="11947" r="3792" b="4772"/>
          <a:stretch/>
        </p:blipFill>
        <p:spPr bwMode="auto">
          <a:xfrm>
            <a:off x="8604210" y="2107949"/>
            <a:ext cx="3572314" cy="39029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01964806" name="Прямоугольник 11"/>
          <p:cNvSpPr/>
          <p:nvPr/>
        </p:nvSpPr>
        <p:spPr bwMode="auto">
          <a:xfrm>
            <a:off x="0" y="-201477"/>
            <a:ext cx="12191999" cy="260647"/>
          </a:xfrm>
          <a:prstGeom prst="rect">
            <a:avLst/>
          </a:prstGeom>
          <a:gradFill>
            <a:gsLst>
              <a:gs pos="0">
                <a:srgbClr val="359824">
                  <a:shade val="30000"/>
                  <a:satMod val="115000"/>
                </a:srgbClr>
              </a:gs>
              <a:gs pos="50000">
                <a:srgbClr val="359824">
                  <a:shade val="67500"/>
                  <a:satMod val="115000"/>
                </a:srgbClr>
              </a:gs>
              <a:gs pos="100000">
                <a:srgbClr val="359824">
                  <a:shade val="100000"/>
                  <a:satMod val="115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82032201" name="Прямоугольник 19"/>
          <p:cNvSpPr/>
          <p:nvPr/>
        </p:nvSpPr>
        <p:spPr bwMode="auto">
          <a:xfrm>
            <a:off x="0" y="6065911"/>
            <a:ext cx="12191999" cy="792086"/>
          </a:xfrm>
          <a:prstGeom prst="rect">
            <a:avLst/>
          </a:prstGeom>
          <a:gradFill>
            <a:gsLst>
              <a:gs pos="0">
                <a:srgbClr val="359824">
                  <a:shade val="30000"/>
                  <a:satMod val="115000"/>
                </a:srgbClr>
              </a:gs>
              <a:gs pos="50000">
                <a:srgbClr val="359824">
                  <a:shade val="67500"/>
                  <a:satMod val="115000"/>
                </a:srgbClr>
              </a:gs>
              <a:gs pos="100000">
                <a:srgbClr val="359824">
                  <a:shade val="100000"/>
                  <a:satMod val="115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>
                <a:latin typeface="Arial"/>
                <a:cs typeface="Arial"/>
              </a:rPr>
              <a:t>Уральское межрегиональное управление </a:t>
            </a:r>
          </a:p>
          <a:p>
            <a:pPr algn="ctr">
              <a:defRPr/>
            </a:pPr>
            <a:r>
              <a:rPr lang="ru-RU" sz="1600" b="1">
                <a:latin typeface="Arial"/>
                <a:cs typeface="Arial"/>
              </a:rPr>
              <a:t>Федеральной службы по ветеринарному и фитосанитарному надзору</a:t>
            </a:r>
            <a:endParaRPr/>
          </a:p>
        </p:txBody>
      </p:sp>
      <p:sp>
        <p:nvSpPr>
          <p:cNvPr id="208948029" name="Номер слайда 3"/>
          <p:cNvSpPr txBox="1"/>
          <p:nvPr/>
        </p:nvSpPr>
        <p:spPr bwMode="auto">
          <a:xfrm>
            <a:off x="11817200" y="6453583"/>
            <a:ext cx="471486" cy="43179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>
            <a:lvl1pPr>
              <a:tabLst>
                <a:tab pos="0" algn="l"/>
                <a:tab pos="447674" algn="l"/>
                <a:tab pos="896937" algn="l"/>
                <a:tab pos="1346199" algn="l"/>
                <a:tab pos="1795462" algn="l"/>
                <a:tab pos="2244724" algn="l"/>
                <a:tab pos="2693988" algn="l"/>
                <a:tab pos="3143250" algn="l"/>
                <a:tab pos="3592512" algn="l"/>
                <a:tab pos="4041774" algn="l"/>
                <a:tab pos="4491037" algn="l"/>
                <a:tab pos="4940299" algn="l"/>
                <a:tab pos="5389562" algn="l"/>
                <a:tab pos="5838824" algn="l"/>
                <a:tab pos="6288087" algn="l"/>
                <a:tab pos="6737349" algn="l"/>
                <a:tab pos="7186612" algn="l"/>
                <a:tab pos="7635874" algn="l"/>
                <a:tab pos="8085137" algn="l"/>
                <a:tab pos="8534399" algn="l"/>
                <a:tab pos="8983662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1pPr>
            <a:lvl2pPr>
              <a:tabLst>
                <a:tab pos="0" algn="l"/>
                <a:tab pos="447674" algn="l"/>
                <a:tab pos="896937" algn="l"/>
                <a:tab pos="1346199" algn="l"/>
                <a:tab pos="1795462" algn="l"/>
                <a:tab pos="2244724" algn="l"/>
                <a:tab pos="2693988" algn="l"/>
                <a:tab pos="3143250" algn="l"/>
                <a:tab pos="3592512" algn="l"/>
                <a:tab pos="4041774" algn="l"/>
                <a:tab pos="4491037" algn="l"/>
                <a:tab pos="4940299" algn="l"/>
                <a:tab pos="5389562" algn="l"/>
                <a:tab pos="5838824" algn="l"/>
                <a:tab pos="6288087" algn="l"/>
                <a:tab pos="6737349" algn="l"/>
                <a:tab pos="7186612" algn="l"/>
                <a:tab pos="7635874" algn="l"/>
                <a:tab pos="8085137" algn="l"/>
                <a:tab pos="8534399" algn="l"/>
                <a:tab pos="8983662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2pPr>
            <a:lvl3pPr>
              <a:tabLst>
                <a:tab pos="0" algn="l"/>
                <a:tab pos="447674" algn="l"/>
                <a:tab pos="896937" algn="l"/>
                <a:tab pos="1346199" algn="l"/>
                <a:tab pos="1795462" algn="l"/>
                <a:tab pos="2244724" algn="l"/>
                <a:tab pos="2693988" algn="l"/>
                <a:tab pos="3143250" algn="l"/>
                <a:tab pos="3592512" algn="l"/>
                <a:tab pos="4041774" algn="l"/>
                <a:tab pos="4491037" algn="l"/>
                <a:tab pos="4940299" algn="l"/>
                <a:tab pos="5389562" algn="l"/>
                <a:tab pos="5838824" algn="l"/>
                <a:tab pos="6288087" algn="l"/>
                <a:tab pos="6737349" algn="l"/>
                <a:tab pos="7186612" algn="l"/>
                <a:tab pos="7635874" algn="l"/>
                <a:tab pos="8085137" algn="l"/>
                <a:tab pos="8534399" algn="l"/>
                <a:tab pos="8983662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3pPr>
            <a:lvl4pPr>
              <a:tabLst>
                <a:tab pos="0" algn="l"/>
                <a:tab pos="447674" algn="l"/>
                <a:tab pos="896937" algn="l"/>
                <a:tab pos="1346199" algn="l"/>
                <a:tab pos="1795462" algn="l"/>
                <a:tab pos="2244724" algn="l"/>
                <a:tab pos="2693988" algn="l"/>
                <a:tab pos="3143250" algn="l"/>
                <a:tab pos="3592512" algn="l"/>
                <a:tab pos="4041774" algn="l"/>
                <a:tab pos="4491037" algn="l"/>
                <a:tab pos="4940299" algn="l"/>
                <a:tab pos="5389562" algn="l"/>
                <a:tab pos="5838824" algn="l"/>
                <a:tab pos="6288087" algn="l"/>
                <a:tab pos="6737349" algn="l"/>
                <a:tab pos="7186612" algn="l"/>
                <a:tab pos="7635874" algn="l"/>
                <a:tab pos="8085137" algn="l"/>
                <a:tab pos="8534399" algn="l"/>
                <a:tab pos="8983662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4pPr>
            <a:lvl5pPr>
              <a:tabLst>
                <a:tab pos="0" algn="l"/>
                <a:tab pos="447674" algn="l"/>
                <a:tab pos="896937" algn="l"/>
                <a:tab pos="1346199" algn="l"/>
                <a:tab pos="1795462" algn="l"/>
                <a:tab pos="2244724" algn="l"/>
                <a:tab pos="2693988" algn="l"/>
                <a:tab pos="3143250" algn="l"/>
                <a:tab pos="3592512" algn="l"/>
                <a:tab pos="4041774" algn="l"/>
                <a:tab pos="4491037" algn="l"/>
                <a:tab pos="4940299" algn="l"/>
                <a:tab pos="5389562" algn="l"/>
                <a:tab pos="5838824" algn="l"/>
                <a:tab pos="6288087" algn="l"/>
                <a:tab pos="6737349" algn="l"/>
                <a:tab pos="7186612" algn="l"/>
                <a:tab pos="7635874" algn="l"/>
                <a:tab pos="8085137" algn="l"/>
                <a:tab pos="8534399" algn="l"/>
                <a:tab pos="8983662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5pPr>
            <a:lvl6pPr marL="2514599" indent="-228600" defTabSz="44926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4" algn="l"/>
                <a:tab pos="896937" algn="l"/>
                <a:tab pos="1346199" algn="l"/>
                <a:tab pos="1795462" algn="l"/>
                <a:tab pos="2244724" algn="l"/>
                <a:tab pos="2693988" algn="l"/>
                <a:tab pos="3143250" algn="l"/>
                <a:tab pos="3592512" algn="l"/>
                <a:tab pos="4041774" algn="l"/>
                <a:tab pos="4491037" algn="l"/>
                <a:tab pos="4940299" algn="l"/>
                <a:tab pos="5389562" algn="l"/>
                <a:tab pos="5838824" algn="l"/>
                <a:tab pos="6288087" algn="l"/>
                <a:tab pos="6737349" algn="l"/>
                <a:tab pos="7186612" algn="l"/>
                <a:tab pos="7635874" algn="l"/>
                <a:tab pos="8085137" algn="l"/>
                <a:tab pos="8534399" algn="l"/>
                <a:tab pos="8983662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6pPr>
            <a:lvl7pPr marL="2971800" indent="-228600" defTabSz="44926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4" algn="l"/>
                <a:tab pos="896937" algn="l"/>
                <a:tab pos="1346199" algn="l"/>
                <a:tab pos="1795462" algn="l"/>
                <a:tab pos="2244724" algn="l"/>
                <a:tab pos="2693988" algn="l"/>
                <a:tab pos="3143250" algn="l"/>
                <a:tab pos="3592512" algn="l"/>
                <a:tab pos="4041774" algn="l"/>
                <a:tab pos="4491037" algn="l"/>
                <a:tab pos="4940299" algn="l"/>
                <a:tab pos="5389562" algn="l"/>
                <a:tab pos="5838824" algn="l"/>
                <a:tab pos="6288087" algn="l"/>
                <a:tab pos="6737349" algn="l"/>
                <a:tab pos="7186612" algn="l"/>
                <a:tab pos="7635874" algn="l"/>
                <a:tab pos="8085137" algn="l"/>
                <a:tab pos="8534399" algn="l"/>
                <a:tab pos="8983662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7pPr>
            <a:lvl8pPr marL="3429000" indent="-228600" defTabSz="44926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4" algn="l"/>
                <a:tab pos="896937" algn="l"/>
                <a:tab pos="1346199" algn="l"/>
                <a:tab pos="1795462" algn="l"/>
                <a:tab pos="2244724" algn="l"/>
                <a:tab pos="2693988" algn="l"/>
                <a:tab pos="3143250" algn="l"/>
                <a:tab pos="3592512" algn="l"/>
                <a:tab pos="4041774" algn="l"/>
                <a:tab pos="4491037" algn="l"/>
                <a:tab pos="4940299" algn="l"/>
                <a:tab pos="5389562" algn="l"/>
                <a:tab pos="5838824" algn="l"/>
                <a:tab pos="6288087" algn="l"/>
                <a:tab pos="6737349" algn="l"/>
                <a:tab pos="7186612" algn="l"/>
                <a:tab pos="7635874" algn="l"/>
                <a:tab pos="8085137" algn="l"/>
                <a:tab pos="8534399" algn="l"/>
                <a:tab pos="8983662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8pPr>
            <a:lvl9pPr marL="3886200" indent="-228600" defTabSz="44926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4" algn="l"/>
                <a:tab pos="896937" algn="l"/>
                <a:tab pos="1346199" algn="l"/>
                <a:tab pos="1795462" algn="l"/>
                <a:tab pos="2244724" algn="l"/>
                <a:tab pos="2693988" algn="l"/>
                <a:tab pos="3143250" algn="l"/>
                <a:tab pos="3592512" algn="l"/>
                <a:tab pos="4041774" algn="l"/>
                <a:tab pos="4491037" algn="l"/>
                <a:tab pos="4940299" algn="l"/>
                <a:tab pos="5389562" algn="l"/>
                <a:tab pos="5838824" algn="l"/>
                <a:tab pos="6288087" algn="l"/>
                <a:tab pos="6737349" algn="l"/>
                <a:tab pos="7186612" algn="l"/>
                <a:tab pos="7635874" algn="l"/>
                <a:tab pos="8085137" algn="l"/>
                <a:tab pos="8534399" algn="l"/>
                <a:tab pos="8983662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1600" b="1">
                <a:solidFill>
                  <a:srgbClr val="FFFFFF"/>
                </a:solidFill>
                <a:latin typeface="Times New Roman"/>
              </a:rPr>
              <a:t>7</a:t>
            </a:r>
          </a:p>
        </p:txBody>
      </p:sp>
      <p:pic>
        <p:nvPicPr>
          <p:cNvPr id="252895869" name="Picture 2" descr="Россельхознадзор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81583" y="104060"/>
            <a:ext cx="495299" cy="552450"/>
          </a:xfrm>
          <a:prstGeom prst="rect">
            <a:avLst/>
          </a:prstGeom>
          <a:noFill/>
        </p:spPr>
      </p:pic>
      <p:sp>
        <p:nvSpPr>
          <p:cNvPr id="1622909224" name="TextBox 1622909223"/>
          <p:cNvSpPr txBox="1"/>
          <p:nvPr/>
        </p:nvSpPr>
        <p:spPr bwMode="auto">
          <a:xfrm>
            <a:off x="934950" y="150296"/>
            <a:ext cx="11262087" cy="5900982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>
              <a:spcBef>
                <a:spcPts val="2249"/>
              </a:spcBef>
              <a:spcAft>
                <a:spcPts val="1124"/>
              </a:spcAft>
              <a:defRPr/>
            </a:pPr>
            <a:r>
              <a:rPr sz="1800" b="1">
                <a:solidFill>
                  <a:srgbClr val="333333"/>
                </a:solidFill>
                <a:latin typeface="Tahoma"/>
                <a:ea typeface="Tahoma"/>
                <a:cs typeface="Tahoma"/>
              </a:rPr>
              <a:t>     Кто выполняет маркирование и учет животных?</a:t>
            </a:r>
            <a:endParaRPr sz="1800">
              <a:latin typeface="Tahoma"/>
              <a:ea typeface="Tahoma"/>
              <a:cs typeface="Tahoma"/>
            </a:endParaRPr>
          </a:p>
          <a:p>
            <a:pPr marL="0" marR="0" indent="0">
              <a:spcBef>
                <a:spcPts val="0"/>
              </a:spcBef>
              <a:spcAft>
                <a:spcPts val="1499"/>
              </a:spcAft>
              <a:defRPr/>
            </a:pPr>
            <a:r>
              <a:rPr sz="1200">
                <a:solidFill>
                  <a:srgbClr val="333333"/>
                </a:solidFill>
                <a:latin typeface="Arial"/>
                <a:ea typeface="Arial"/>
                <a:cs typeface="Arial"/>
              </a:rPr>
              <a:t>Маркирование животных осуществляется владельцами животных за свой счет самостоятельно или посредством привлечения иных лиц. Владельцы животных вправе самостоятельно выбрать тип средства маркирования из предусмотренных ветеринарными правилами.</a:t>
            </a:r>
            <a:endParaRPr sz="1200">
              <a:latin typeface="Arial"/>
              <a:ea typeface="Arial"/>
              <a:cs typeface="Arial"/>
            </a:endParaRPr>
          </a:p>
          <a:p>
            <a:pPr marL="0" marR="0" indent="0">
              <a:spcBef>
                <a:spcPts val="0"/>
              </a:spcBef>
              <a:spcAft>
                <a:spcPts val="1499"/>
              </a:spcAft>
              <a:defRPr/>
            </a:pPr>
            <a:r>
              <a:rPr sz="1200">
                <a:solidFill>
                  <a:srgbClr val="333333"/>
                </a:solidFill>
                <a:latin typeface="Arial"/>
                <a:ea typeface="Arial"/>
                <a:cs typeface="Arial"/>
              </a:rPr>
              <a:t>Учет животных осуществляется специалистами в области ветеринарии, являющимися уполномоченными лицами органов и организаций, входящих в систему Государственной ветеринарной службы Российской Федерации, или специалистами в области ветеринарии, не являющимися уполномоченными лицами указанных органов и организаций (негосударственные ветеринарные специалисты).</a:t>
            </a:r>
            <a:endParaRPr sz="1200">
              <a:latin typeface="Arial"/>
              <a:ea typeface="Arial"/>
              <a:cs typeface="Arial"/>
            </a:endParaRPr>
          </a:p>
          <a:p>
            <a:pPr marL="0" marR="0" indent="0">
              <a:spcBef>
                <a:spcPts val="0"/>
              </a:spcBef>
              <a:spcAft>
                <a:spcPts val="1499"/>
              </a:spcAft>
              <a:defRPr/>
            </a:pPr>
            <a:r>
              <a:rPr sz="1200">
                <a:solidFill>
                  <a:srgbClr val="333333"/>
                </a:solidFill>
                <a:latin typeface="Arial"/>
                <a:ea typeface="Arial"/>
                <a:cs typeface="Arial"/>
              </a:rPr>
              <a:t>Учет животных негосударственными ветеринарными специалистами осуществляется после их закрепления за  соответствующими поднадзорными объектами  сотрудником госветслужбы региона.</a:t>
            </a:r>
            <a:endParaRPr sz="1200"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1200">
                <a:solidFill>
                  <a:srgbClr val="333333"/>
                </a:solidFill>
                <a:latin typeface="Arial"/>
                <a:ea typeface="Arial"/>
                <a:cs typeface="Arial"/>
              </a:rPr>
              <a:t>Учет животных осуществляется безвозмездно.</a:t>
            </a:r>
            <a:endParaRPr/>
          </a:p>
          <a:p>
            <a:pPr marL="0" marR="0" indent="0">
              <a:spcBef>
                <a:spcPts val="2249"/>
              </a:spcBef>
              <a:spcAft>
                <a:spcPts val="1124"/>
              </a:spcAft>
              <a:defRPr/>
            </a:pPr>
            <a:r>
              <a:rPr sz="1800" b="1">
                <a:solidFill>
                  <a:srgbClr val="333333"/>
                </a:solidFill>
                <a:latin typeface="Tahoma"/>
                <a:ea typeface="Tahoma"/>
                <a:cs typeface="Tahoma"/>
              </a:rPr>
              <a:t>     Какая последовательность действий при маркировании и учете животных?</a:t>
            </a:r>
            <a:endParaRPr sz="1800">
              <a:latin typeface="Tahoma"/>
              <a:ea typeface="Tahoma"/>
              <a:cs typeface="Tahoma"/>
            </a:endParaRPr>
          </a:p>
          <a:p>
            <a:pPr marL="0" marR="0" indent="0">
              <a:spcBef>
                <a:spcPts val="0"/>
              </a:spcBef>
              <a:spcAft>
                <a:spcPts val="1499"/>
              </a:spcAft>
              <a:defRPr/>
            </a:pPr>
            <a:r>
              <a:rPr sz="1200">
                <a:solidFill>
                  <a:srgbClr val="333333"/>
                </a:solidFill>
                <a:latin typeface="Arial"/>
                <a:ea typeface="Arial"/>
                <a:cs typeface="Arial"/>
              </a:rPr>
              <a:t>1) получение уникальных номеров средств маркирования (УНСМ) в Россельхознадзоре;</a:t>
            </a:r>
            <a:endParaRPr sz="1200">
              <a:latin typeface="Arial"/>
              <a:ea typeface="Arial"/>
              <a:cs typeface="Arial"/>
            </a:endParaRPr>
          </a:p>
          <a:p>
            <a:pPr marL="0" marR="0" indent="0">
              <a:spcBef>
                <a:spcPts val="0"/>
              </a:spcBef>
              <a:spcAft>
                <a:spcPts val="1499"/>
              </a:spcAft>
              <a:defRPr/>
            </a:pPr>
            <a:r>
              <a:rPr sz="1200">
                <a:solidFill>
                  <a:srgbClr val="333333"/>
                </a:solidFill>
                <a:latin typeface="Arial"/>
                <a:ea typeface="Arial"/>
                <a:cs typeface="Arial"/>
              </a:rPr>
              <a:t>2) нанесение/вшивание полученных УНСМ на/в средство маркирования;</a:t>
            </a:r>
            <a:endParaRPr sz="1200">
              <a:latin typeface="Arial"/>
              <a:ea typeface="Arial"/>
              <a:cs typeface="Arial"/>
            </a:endParaRPr>
          </a:p>
          <a:p>
            <a:pPr marL="0" marR="0" indent="0">
              <a:spcBef>
                <a:spcPts val="0"/>
              </a:spcBef>
              <a:spcAft>
                <a:spcPts val="1499"/>
              </a:spcAft>
              <a:defRPr/>
            </a:pPr>
            <a:r>
              <a:rPr sz="1200">
                <a:solidFill>
                  <a:srgbClr val="333333"/>
                </a:solidFill>
                <a:latin typeface="Arial"/>
                <a:ea typeface="Arial"/>
                <a:cs typeface="Arial"/>
              </a:rPr>
              <a:t>3) маркирование животного/группы животных;</a:t>
            </a:r>
            <a:endParaRPr sz="1200">
              <a:latin typeface="Arial"/>
              <a:ea typeface="Arial"/>
              <a:cs typeface="Arial"/>
            </a:endParaRPr>
          </a:p>
          <a:p>
            <a:pPr marL="0" marR="0" indent="0">
              <a:spcBef>
                <a:spcPts val="0"/>
              </a:spcBef>
              <a:spcAft>
                <a:spcPts val="1499"/>
              </a:spcAft>
              <a:defRPr/>
            </a:pPr>
            <a:r>
              <a:rPr sz="1200">
                <a:solidFill>
                  <a:srgbClr val="333333"/>
                </a:solidFill>
                <a:latin typeface="Arial"/>
                <a:ea typeface="Arial"/>
                <a:cs typeface="Arial"/>
              </a:rPr>
              <a:t>4) внесение данных о животном/группе животных в Хорриот.</a:t>
            </a:r>
            <a:endParaRPr sz="1200"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1200">
                <a:solidFill>
                  <a:srgbClr val="333333"/>
                </a:solidFill>
                <a:latin typeface="Arial"/>
                <a:ea typeface="Arial"/>
                <a:cs typeface="Arial"/>
              </a:rPr>
              <a:t>Пункты 1) и 2) можно пропустить и заказать средства маркирования с уже нанесенными УНСМ у производителей средств маркирования. В таком случае желательно убедиться, что выбранный производитель средств маркирования действительно получает УНСМ в Россельхознадзоре и наносит их на средства маркирования.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2091058" name="Прямоугольник 11"/>
          <p:cNvSpPr/>
          <p:nvPr/>
        </p:nvSpPr>
        <p:spPr bwMode="auto">
          <a:xfrm>
            <a:off x="0" y="-201476"/>
            <a:ext cx="12191998" cy="260646"/>
          </a:xfrm>
          <a:prstGeom prst="rect">
            <a:avLst/>
          </a:prstGeom>
          <a:gradFill>
            <a:gsLst>
              <a:gs pos="0">
                <a:srgbClr val="359824">
                  <a:shade val="30000"/>
                  <a:satMod val="115000"/>
                </a:srgbClr>
              </a:gs>
              <a:gs pos="50000">
                <a:srgbClr val="359824">
                  <a:shade val="67500"/>
                  <a:satMod val="115000"/>
                </a:srgbClr>
              </a:gs>
              <a:gs pos="100000">
                <a:srgbClr val="359824">
                  <a:shade val="100000"/>
                  <a:satMod val="115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87508779" name="Прямоугольник 19"/>
          <p:cNvSpPr/>
          <p:nvPr/>
        </p:nvSpPr>
        <p:spPr bwMode="auto">
          <a:xfrm>
            <a:off x="0" y="6065910"/>
            <a:ext cx="12191998" cy="792085"/>
          </a:xfrm>
          <a:prstGeom prst="rect">
            <a:avLst/>
          </a:prstGeom>
          <a:gradFill>
            <a:gsLst>
              <a:gs pos="0">
                <a:srgbClr val="359824">
                  <a:shade val="30000"/>
                  <a:satMod val="115000"/>
                </a:srgbClr>
              </a:gs>
              <a:gs pos="50000">
                <a:srgbClr val="359824">
                  <a:shade val="67500"/>
                  <a:satMod val="115000"/>
                </a:srgbClr>
              </a:gs>
              <a:gs pos="100000">
                <a:srgbClr val="359824">
                  <a:shade val="100000"/>
                  <a:satMod val="115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>
                <a:latin typeface="Arial"/>
                <a:cs typeface="Arial"/>
              </a:rPr>
              <a:t>Уральское межрегиональное управление </a:t>
            </a:r>
          </a:p>
          <a:p>
            <a:pPr algn="ctr">
              <a:defRPr/>
            </a:pPr>
            <a:r>
              <a:rPr lang="ru-RU" sz="1600" b="1">
                <a:latin typeface="Arial"/>
                <a:cs typeface="Arial"/>
              </a:rPr>
              <a:t>Федеральной службы по ветеринарному и фитосанитарному надзору</a:t>
            </a:r>
            <a:endParaRPr/>
          </a:p>
        </p:txBody>
      </p:sp>
      <p:sp>
        <p:nvSpPr>
          <p:cNvPr id="1791231540" name="Номер слайда 3"/>
          <p:cNvSpPr txBox="1"/>
          <p:nvPr/>
        </p:nvSpPr>
        <p:spPr bwMode="auto">
          <a:xfrm>
            <a:off x="11817199" y="6453582"/>
            <a:ext cx="471485" cy="431797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>
            <a:lvl1pPr>
              <a:tabLst>
                <a:tab pos="0" algn="l"/>
                <a:tab pos="447673" algn="l"/>
                <a:tab pos="896936" algn="l"/>
                <a:tab pos="1346198" algn="l"/>
                <a:tab pos="1795461" algn="l"/>
                <a:tab pos="2244723" algn="l"/>
                <a:tab pos="2693988" algn="l"/>
                <a:tab pos="3143250" algn="l"/>
                <a:tab pos="3592512" algn="l"/>
                <a:tab pos="4041774" algn="l"/>
                <a:tab pos="4491036" algn="l"/>
                <a:tab pos="4940298" algn="l"/>
                <a:tab pos="5389561" algn="l"/>
                <a:tab pos="5838823" algn="l"/>
                <a:tab pos="6288086" algn="l"/>
                <a:tab pos="6737348" algn="l"/>
                <a:tab pos="7186611" algn="l"/>
                <a:tab pos="7635873" algn="l"/>
                <a:tab pos="8085136" algn="l"/>
                <a:tab pos="8534398" algn="l"/>
                <a:tab pos="8983661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1pPr>
            <a:lvl2pPr>
              <a:tabLst>
                <a:tab pos="0" algn="l"/>
                <a:tab pos="447673" algn="l"/>
                <a:tab pos="896936" algn="l"/>
                <a:tab pos="1346198" algn="l"/>
                <a:tab pos="1795461" algn="l"/>
                <a:tab pos="2244723" algn="l"/>
                <a:tab pos="2693988" algn="l"/>
                <a:tab pos="3143250" algn="l"/>
                <a:tab pos="3592512" algn="l"/>
                <a:tab pos="4041774" algn="l"/>
                <a:tab pos="4491036" algn="l"/>
                <a:tab pos="4940298" algn="l"/>
                <a:tab pos="5389561" algn="l"/>
                <a:tab pos="5838823" algn="l"/>
                <a:tab pos="6288086" algn="l"/>
                <a:tab pos="6737348" algn="l"/>
                <a:tab pos="7186611" algn="l"/>
                <a:tab pos="7635873" algn="l"/>
                <a:tab pos="8085136" algn="l"/>
                <a:tab pos="8534398" algn="l"/>
                <a:tab pos="8983661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2pPr>
            <a:lvl3pPr>
              <a:tabLst>
                <a:tab pos="0" algn="l"/>
                <a:tab pos="447673" algn="l"/>
                <a:tab pos="896936" algn="l"/>
                <a:tab pos="1346198" algn="l"/>
                <a:tab pos="1795461" algn="l"/>
                <a:tab pos="2244723" algn="l"/>
                <a:tab pos="2693988" algn="l"/>
                <a:tab pos="3143250" algn="l"/>
                <a:tab pos="3592512" algn="l"/>
                <a:tab pos="4041774" algn="l"/>
                <a:tab pos="4491036" algn="l"/>
                <a:tab pos="4940298" algn="l"/>
                <a:tab pos="5389561" algn="l"/>
                <a:tab pos="5838823" algn="l"/>
                <a:tab pos="6288086" algn="l"/>
                <a:tab pos="6737348" algn="l"/>
                <a:tab pos="7186611" algn="l"/>
                <a:tab pos="7635873" algn="l"/>
                <a:tab pos="8085136" algn="l"/>
                <a:tab pos="8534398" algn="l"/>
                <a:tab pos="8983661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3pPr>
            <a:lvl4pPr>
              <a:tabLst>
                <a:tab pos="0" algn="l"/>
                <a:tab pos="447673" algn="l"/>
                <a:tab pos="896936" algn="l"/>
                <a:tab pos="1346198" algn="l"/>
                <a:tab pos="1795461" algn="l"/>
                <a:tab pos="2244723" algn="l"/>
                <a:tab pos="2693988" algn="l"/>
                <a:tab pos="3143250" algn="l"/>
                <a:tab pos="3592512" algn="l"/>
                <a:tab pos="4041774" algn="l"/>
                <a:tab pos="4491036" algn="l"/>
                <a:tab pos="4940298" algn="l"/>
                <a:tab pos="5389561" algn="l"/>
                <a:tab pos="5838823" algn="l"/>
                <a:tab pos="6288086" algn="l"/>
                <a:tab pos="6737348" algn="l"/>
                <a:tab pos="7186611" algn="l"/>
                <a:tab pos="7635873" algn="l"/>
                <a:tab pos="8085136" algn="l"/>
                <a:tab pos="8534398" algn="l"/>
                <a:tab pos="8983661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4pPr>
            <a:lvl5pPr>
              <a:tabLst>
                <a:tab pos="0" algn="l"/>
                <a:tab pos="447673" algn="l"/>
                <a:tab pos="896936" algn="l"/>
                <a:tab pos="1346198" algn="l"/>
                <a:tab pos="1795461" algn="l"/>
                <a:tab pos="2244723" algn="l"/>
                <a:tab pos="2693988" algn="l"/>
                <a:tab pos="3143250" algn="l"/>
                <a:tab pos="3592512" algn="l"/>
                <a:tab pos="4041774" algn="l"/>
                <a:tab pos="4491036" algn="l"/>
                <a:tab pos="4940298" algn="l"/>
                <a:tab pos="5389561" algn="l"/>
                <a:tab pos="5838823" algn="l"/>
                <a:tab pos="6288086" algn="l"/>
                <a:tab pos="6737348" algn="l"/>
                <a:tab pos="7186611" algn="l"/>
                <a:tab pos="7635873" algn="l"/>
                <a:tab pos="8085136" algn="l"/>
                <a:tab pos="8534398" algn="l"/>
                <a:tab pos="8983661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5pPr>
            <a:lvl6pPr marL="2514598" indent="-228600" defTabSz="44926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3" algn="l"/>
                <a:tab pos="896936" algn="l"/>
                <a:tab pos="1346198" algn="l"/>
                <a:tab pos="1795461" algn="l"/>
                <a:tab pos="2244723" algn="l"/>
                <a:tab pos="2693988" algn="l"/>
                <a:tab pos="3143250" algn="l"/>
                <a:tab pos="3592512" algn="l"/>
                <a:tab pos="4041774" algn="l"/>
                <a:tab pos="4491036" algn="l"/>
                <a:tab pos="4940298" algn="l"/>
                <a:tab pos="5389561" algn="l"/>
                <a:tab pos="5838823" algn="l"/>
                <a:tab pos="6288086" algn="l"/>
                <a:tab pos="6737348" algn="l"/>
                <a:tab pos="7186611" algn="l"/>
                <a:tab pos="7635873" algn="l"/>
                <a:tab pos="8085136" algn="l"/>
                <a:tab pos="8534398" algn="l"/>
                <a:tab pos="8983661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6pPr>
            <a:lvl7pPr marL="2971800" indent="-228600" defTabSz="44926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3" algn="l"/>
                <a:tab pos="896936" algn="l"/>
                <a:tab pos="1346198" algn="l"/>
                <a:tab pos="1795461" algn="l"/>
                <a:tab pos="2244723" algn="l"/>
                <a:tab pos="2693988" algn="l"/>
                <a:tab pos="3143250" algn="l"/>
                <a:tab pos="3592512" algn="l"/>
                <a:tab pos="4041774" algn="l"/>
                <a:tab pos="4491036" algn="l"/>
                <a:tab pos="4940298" algn="l"/>
                <a:tab pos="5389561" algn="l"/>
                <a:tab pos="5838823" algn="l"/>
                <a:tab pos="6288086" algn="l"/>
                <a:tab pos="6737348" algn="l"/>
                <a:tab pos="7186611" algn="l"/>
                <a:tab pos="7635873" algn="l"/>
                <a:tab pos="8085136" algn="l"/>
                <a:tab pos="8534398" algn="l"/>
                <a:tab pos="8983661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7pPr>
            <a:lvl8pPr marL="3429000" indent="-228600" defTabSz="44926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3" algn="l"/>
                <a:tab pos="896936" algn="l"/>
                <a:tab pos="1346198" algn="l"/>
                <a:tab pos="1795461" algn="l"/>
                <a:tab pos="2244723" algn="l"/>
                <a:tab pos="2693988" algn="l"/>
                <a:tab pos="3143250" algn="l"/>
                <a:tab pos="3592512" algn="l"/>
                <a:tab pos="4041774" algn="l"/>
                <a:tab pos="4491036" algn="l"/>
                <a:tab pos="4940298" algn="l"/>
                <a:tab pos="5389561" algn="l"/>
                <a:tab pos="5838823" algn="l"/>
                <a:tab pos="6288086" algn="l"/>
                <a:tab pos="6737348" algn="l"/>
                <a:tab pos="7186611" algn="l"/>
                <a:tab pos="7635873" algn="l"/>
                <a:tab pos="8085136" algn="l"/>
                <a:tab pos="8534398" algn="l"/>
                <a:tab pos="8983661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8pPr>
            <a:lvl9pPr marL="3886200" indent="-228600" defTabSz="44926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3" algn="l"/>
                <a:tab pos="896936" algn="l"/>
                <a:tab pos="1346198" algn="l"/>
                <a:tab pos="1795461" algn="l"/>
                <a:tab pos="2244723" algn="l"/>
                <a:tab pos="2693988" algn="l"/>
                <a:tab pos="3143250" algn="l"/>
                <a:tab pos="3592512" algn="l"/>
                <a:tab pos="4041774" algn="l"/>
                <a:tab pos="4491036" algn="l"/>
                <a:tab pos="4940298" algn="l"/>
                <a:tab pos="5389561" algn="l"/>
                <a:tab pos="5838823" algn="l"/>
                <a:tab pos="6288086" algn="l"/>
                <a:tab pos="6737348" algn="l"/>
                <a:tab pos="7186611" algn="l"/>
                <a:tab pos="7635873" algn="l"/>
                <a:tab pos="8085136" algn="l"/>
                <a:tab pos="8534398" algn="l"/>
                <a:tab pos="8983661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1600" b="1">
                <a:solidFill>
                  <a:srgbClr val="FFFFFF"/>
                </a:solidFill>
                <a:latin typeface="Times New Roman"/>
              </a:rPr>
              <a:t>8</a:t>
            </a:r>
          </a:p>
        </p:txBody>
      </p:sp>
      <p:pic>
        <p:nvPicPr>
          <p:cNvPr id="1561949264" name="Picture 2" descr="Россельхознадзор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81583" y="104059"/>
            <a:ext cx="495298" cy="552449"/>
          </a:xfrm>
          <a:prstGeom prst="rect">
            <a:avLst/>
          </a:prstGeom>
          <a:noFill/>
        </p:spPr>
      </p:pic>
      <p:sp>
        <p:nvSpPr>
          <p:cNvPr id="99562544" name="TextBox 99562543"/>
          <p:cNvSpPr txBox="1"/>
          <p:nvPr/>
        </p:nvSpPr>
        <p:spPr bwMode="auto">
          <a:xfrm>
            <a:off x="1099364" y="380283"/>
            <a:ext cx="11031492" cy="554027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marL="0" marR="0" indent="0">
              <a:spcBef>
                <a:spcPts val="2249"/>
              </a:spcBef>
              <a:spcAft>
                <a:spcPts val="1124"/>
              </a:spcAft>
              <a:defRPr/>
            </a:pPr>
            <a:r>
              <a:rPr sz="1800" b="1">
                <a:solidFill>
                  <a:srgbClr val="333333"/>
                </a:solidFill>
                <a:latin typeface="Tahoma"/>
                <a:ea typeface="Tahoma"/>
                <a:cs typeface="Tahoma"/>
              </a:rPr>
              <a:t>       Какие штрафы предусмотрены при отсутствии маркирования животных?</a:t>
            </a:r>
            <a:endParaRPr sz="1800">
              <a:latin typeface="Tahoma"/>
              <a:ea typeface="Tahoma"/>
              <a:cs typeface="Tahoma"/>
            </a:endParaRPr>
          </a:p>
          <a:p>
            <a:pPr>
              <a:defRPr/>
            </a:pPr>
            <a:r>
              <a:rPr sz="1200">
                <a:solidFill>
                  <a:srgbClr val="333333"/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0" i="0" u="none">
                <a:solidFill>
                  <a:srgbClr val="333333"/>
                </a:solidFill>
                <a:latin typeface="Arial"/>
                <a:ea typeface="Arial"/>
                <a:cs typeface="Arial"/>
              </a:rPr>
              <a:t>с 1 марта 2024 г. предусмотрена административная ответственность за отсутствие маркировки сельскохозяйственных животных.</a:t>
            </a:r>
            <a:endParaRPr sz="2000">
              <a:latin typeface="Arial"/>
              <a:cs typeface="Arial"/>
            </a:endParaRPr>
          </a:p>
          <a:p>
            <a:pPr>
              <a:defRPr/>
            </a:pPr>
            <a:r>
              <a:rPr sz="1400" b="0" i="0" u="none">
                <a:solidFill>
                  <a:srgbClr val="333333"/>
                </a:solidFill>
                <a:latin typeface="Arial"/>
                <a:ea typeface="Arial"/>
                <a:cs typeface="Arial"/>
              </a:rPr>
              <a:t>Пренебрежение обязанностями по идентификации и учету поголовья повлечет </a:t>
            </a:r>
            <a:r>
              <a:rPr sz="1400" b="1" i="0" u="none">
                <a:solidFill>
                  <a:srgbClr val="333333"/>
                </a:solidFill>
                <a:latin typeface="Arial"/>
                <a:ea typeface="Arial"/>
                <a:cs typeface="Arial"/>
              </a:rPr>
              <a:t>штраф </a:t>
            </a:r>
            <a:endParaRPr sz="1400" b="1" i="0" u="none">
              <a:solidFill>
                <a:srgbClr val="333333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sz="1400" b="1" i="0" u="none">
                <a:solidFill>
                  <a:srgbClr val="333333"/>
                </a:solidFill>
                <a:latin typeface="Arial"/>
                <a:ea typeface="Arial"/>
                <a:cs typeface="Arial"/>
              </a:rPr>
              <a:t>для физических лиц — в сумме до 5 тыс. руб., </a:t>
            </a:r>
            <a:endParaRPr sz="1400" b="1" i="0" u="none">
              <a:solidFill>
                <a:srgbClr val="333333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sz="1400" b="1" i="0" u="none">
                <a:solidFill>
                  <a:srgbClr val="333333"/>
                </a:solidFill>
                <a:latin typeface="Arial"/>
                <a:ea typeface="Arial"/>
                <a:cs typeface="Arial"/>
              </a:rPr>
              <a:t>для должностных лиц предприятий — до 20 тыс. руб., </a:t>
            </a:r>
            <a:endParaRPr sz="1400" b="1" i="0" u="none">
              <a:solidFill>
                <a:srgbClr val="333333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sz="1400" b="1" i="0" u="none">
                <a:solidFill>
                  <a:srgbClr val="333333"/>
                </a:solidFill>
                <a:latin typeface="Arial"/>
                <a:ea typeface="Arial"/>
                <a:cs typeface="Arial"/>
              </a:rPr>
              <a:t>для юридических лиц — до 20 тыс. руб</a:t>
            </a:r>
            <a:r>
              <a:rPr sz="1400" b="0" i="0" u="none">
                <a:solidFill>
                  <a:srgbClr val="333333"/>
                </a:solidFill>
                <a:latin typeface="Arial"/>
                <a:ea typeface="Arial"/>
                <a:cs typeface="Arial"/>
              </a:rPr>
              <a:t>. или приостановление деятельности на срок до двух месяцев (на 60 суток).</a:t>
            </a:r>
            <a:endParaRPr sz="2000">
              <a:latin typeface="Arial"/>
              <a:ea typeface="Arial"/>
              <a:cs typeface="Arial"/>
            </a:endParaRPr>
          </a:p>
          <a:p>
            <a:pPr>
              <a:defRPr/>
            </a:pPr>
            <a:endParaRPr/>
          </a:p>
          <a:p>
            <a:pPr marL="0" marR="0" indent="0">
              <a:spcBef>
                <a:spcPts val="2249"/>
              </a:spcBef>
              <a:spcAft>
                <a:spcPts val="1124"/>
              </a:spcAft>
              <a:defRPr/>
            </a:pPr>
            <a:r>
              <a:rPr sz="1800" b="1">
                <a:solidFill>
                  <a:srgbClr val="333333"/>
                </a:solidFill>
                <a:latin typeface="Tahoma"/>
                <a:ea typeface="Tahoma"/>
                <a:cs typeface="Tahoma"/>
              </a:rPr>
              <a:t>    В дальнейшем будет отсутствовать возможность оформления ВСД на животных и продукцию животного происхождения если животные не будут учтены в ГИС «Хорриот»</a:t>
            </a:r>
          </a:p>
          <a:p>
            <a:pPr marL="0" marR="0" indent="0">
              <a:spcBef>
                <a:spcPts val="2249"/>
              </a:spcBef>
              <a:spcAft>
                <a:spcPts val="1124"/>
              </a:spcAft>
              <a:defRPr/>
            </a:pPr>
            <a:r>
              <a:rPr sz="1800" b="1">
                <a:solidFill>
                  <a:srgbClr val="333333"/>
                </a:solidFill>
                <a:latin typeface="Tahoma"/>
                <a:ea typeface="Tahoma"/>
                <a:cs typeface="Tahoma"/>
              </a:rPr>
              <a:t>                                            Куда обратиться с вопросами?</a:t>
            </a:r>
            <a:endParaRPr sz="1800">
              <a:latin typeface="Tahoma"/>
              <a:ea typeface="Tahoma"/>
              <a:cs typeface="Tahoma"/>
            </a:endParaRPr>
          </a:p>
          <a:p>
            <a:pPr marL="0" marR="0" indent="0">
              <a:spcBef>
                <a:spcPts val="0"/>
              </a:spcBef>
              <a:spcAft>
                <a:spcPts val="1499"/>
              </a:spcAft>
              <a:defRPr/>
            </a:pPr>
            <a:r>
              <a:rPr sz="1200">
                <a:solidFill>
                  <a:srgbClr val="333333"/>
                </a:solidFill>
                <a:latin typeface="Arial"/>
                <a:ea typeface="Arial"/>
                <a:cs typeface="Arial"/>
              </a:rPr>
              <a:t>                                                                  Россельхознадзором организована «горячая линия» по вопросам, связанным с работой компонента Хорриот, </a:t>
            </a:r>
          </a:p>
          <a:p>
            <a:pPr marL="0" marR="0" indent="0">
              <a:spcBef>
                <a:spcPts val="0"/>
              </a:spcBef>
              <a:spcAft>
                <a:spcPts val="1499"/>
              </a:spcAft>
              <a:defRPr/>
            </a:pPr>
            <a:r>
              <a:rPr sz="1200">
                <a:solidFill>
                  <a:srgbClr val="333333"/>
                </a:solidFill>
                <a:latin typeface="Arial"/>
                <a:ea typeface="Arial"/>
                <a:cs typeface="Arial"/>
              </a:rPr>
              <a:t>                                                                    в целях обеспечения оперативной методической и технической помощи, по телефону: </a:t>
            </a:r>
            <a:r>
              <a:rPr sz="1200" b="1">
                <a:solidFill>
                  <a:srgbClr val="333333"/>
                </a:solidFill>
                <a:latin typeface="Arial"/>
                <a:ea typeface="Arial"/>
                <a:cs typeface="Arial"/>
              </a:rPr>
              <a:t>(4922) 52-99-29</a:t>
            </a:r>
          </a:p>
          <a:p>
            <a:pPr marL="0" marR="0" indent="0">
              <a:spcBef>
                <a:spcPts val="0"/>
              </a:spcBef>
              <a:spcAft>
                <a:spcPts val="1499"/>
              </a:spcAft>
              <a:defRPr/>
            </a:pPr>
            <a:r>
              <a:rPr sz="1200" b="1">
                <a:solidFill>
                  <a:srgbClr val="333333"/>
                </a:solidFill>
                <a:latin typeface="Arial"/>
                <a:ea typeface="Arial"/>
                <a:cs typeface="Arial"/>
              </a:rPr>
              <a:t>                                                                    </a:t>
            </a:r>
            <a:r>
              <a:rPr sz="1200">
                <a:solidFill>
                  <a:srgbClr val="333333"/>
                </a:solidFill>
                <a:latin typeface="Arial"/>
                <a:ea typeface="Arial"/>
                <a:cs typeface="Arial"/>
              </a:rPr>
              <a:t>и электронной почте</a:t>
            </a:r>
            <a:r>
              <a:rPr sz="1200" b="1" u="sng">
                <a:solidFill>
                  <a:schemeClr val="hlink"/>
                </a:solidFill>
                <a:latin typeface="Arial"/>
                <a:ea typeface="Arial"/>
                <a:cs typeface="Arial"/>
                <a:hlinkClick r:id="rId3" tooltip="mailto:herriot@fsvps.ru"/>
              </a:rPr>
              <a:t> herriot@fsvps.ru</a:t>
            </a:r>
            <a:r>
              <a:rPr sz="1200" b="1">
                <a:solidFill>
                  <a:srgbClr val="333333"/>
                </a:solidFill>
                <a:latin typeface="Arial"/>
                <a:ea typeface="Arial"/>
                <a:cs typeface="Arial"/>
              </a:rPr>
              <a:t>.</a:t>
            </a:r>
            <a:endParaRPr sz="1200"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1200">
                <a:solidFill>
                  <a:srgbClr val="333333"/>
                </a:solidFill>
                <a:latin typeface="Arial"/>
                <a:ea typeface="Arial"/>
                <a:cs typeface="Arial"/>
              </a:rPr>
              <a:t>                                                                    В Telegram организована дискуссионная группа </a:t>
            </a:r>
            <a:r>
              <a:rPr sz="1200" u="sng">
                <a:solidFill>
                  <a:schemeClr val="hlink"/>
                </a:solidFill>
                <a:latin typeface="Arial"/>
                <a:ea typeface="Arial"/>
                <a:cs typeface="Arial"/>
                <a:hlinkClick r:id="rId4" tooltip="https://t.me/vetisherriot"/>
              </a:rPr>
              <a:t>«ВетИС.Хорриот»</a:t>
            </a:r>
            <a:r>
              <a:rPr sz="1200">
                <a:solidFill>
                  <a:srgbClr val="333333"/>
                </a:solidFill>
                <a:latin typeface="Arial"/>
                <a:ea typeface="Arial"/>
                <a:cs typeface="Arial"/>
              </a:rPr>
              <a:t>.</a:t>
            </a:r>
            <a:endParaRPr/>
          </a:p>
          <a:p>
            <a:pPr>
              <a:defRPr/>
            </a:pPr>
            <a:endParaRPr/>
          </a:p>
          <a:p>
            <a:pPr>
              <a:defRPr/>
            </a:pPr>
            <a:endParaRPr/>
          </a:p>
        </p:txBody>
      </p:sp>
      <p:pic>
        <p:nvPicPr>
          <p:cNvPr id="94584115" name="Рисунок 9458411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655481" y="3754514"/>
            <a:ext cx="2833894" cy="2311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5948116" name="Прямоугольник 11"/>
          <p:cNvSpPr/>
          <p:nvPr/>
        </p:nvSpPr>
        <p:spPr bwMode="auto">
          <a:xfrm>
            <a:off x="0" y="-201475"/>
            <a:ext cx="12191997" cy="260645"/>
          </a:xfrm>
          <a:prstGeom prst="rect">
            <a:avLst/>
          </a:prstGeom>
          <a:gradFill>
            <a:gsLst>
              <a:gs pos="0">
                <a:srgbClr val="359824">
                  <a:shade val="30000"/>
                  <a:satMod val="115000"/>
                </a:srgbClr>
              </a:gs>
              <a:gs pos="50000">
                <a:srgbClr val="359824">
                  <a:shade val="67500"/>
                  <a:satMod val="115000"/>
                </a:srgbClr>
              </a:gs>
              <a:gs pos="100000">
                <a:srgbClr val="359824">
                  <a:shade val="100000"/>
                  <a:satMod val="115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83905454" name="Прямоугольник 19"/>
          <p:cNvSpPr/>
          <p:nvPr/>
        </p:nvSpPr>
        <p:spPr bwMode="auto">
          <a:xfrm>
            <a:off x="0" y="6065910"/>
            <a:ext cx="12191997" cy="792084"/>
          </a:xfrm>
          <a:prstGeom prst="rect">
            <a:avLst/>
          </a:prstGeom>
          <a:gradFill>
            <a:gsLst>
              <a:gs pos="0">
                <a:srgbClr val="359824">
                  <a:shade val="30000"/>
                  <a:satMod val="115000"/>
                </a:srgbClr>
              </a:gs>
              <a:gs pos="50000">
                <a:srgbClr val="359824">
                  <a:shade val="67500"/>
                  <a:satMod val="115000"/>
                </a:srgbClr>
              </a:gs>
              <a:gs pos="100000">
                <a:srgbClr val="359824">
                  <a:shade val="100000"/>
                  <a:satMod val="115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1">
                <a:latin typeface="Arial"/>
                <a:cs typeface="Arial"/>
              </a:rPr>
              <a:t>Уральское межрегиональное управление </a:t>
            </a:r>
          </a:p>
          <a:p>
            <a:pPr algn="ctr">
              <a:defRPr/>
            </a:pPr>
            <a:r>
              <a:rPr lang="ru-RU" sz="1600" b="1">
                <a:latin typeface="Arial"/>
                <a:cs typeface="Arial"/>
              </a:rPr>
              <a:t>Федеральной службы по ветеринарному и фитосанитарному надзору</a:t>
            </a:r>
            <a:endParaRPr/>
          </a:p>
        </p:txBody>
      </p:sp>
      <p:sp>
        <p:nvSpPr>
          <p:cNvPr id="1648928943" name="Номер слайда 3"/>
          <p:cNvSpPr txBox="1"/>
          <p:nvPr/>
        </p:nvSpPr>
        <p:spPr bwMode="auto">
          <a:xfrm>
            <a:off x="11817198" y="6453581"/>
            <a:ext cx="471484" cy="431796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5000" rIns="90000" bIns="45000"/>
          <a:lstStyle>
            <a:lvl1pPr>
              <a:tabLst>
                <a:tab pos="0" algn="l"/>
                <a:tab pos="447672" algn="l"/>
                <a:tab pos="896935" algn="l"/>
                <a:tab pos="1346197" algn="l"/>
                <a:tab pos="1795460" algn="l"/>
                <a:tab pos="2244722" algn="l"/>
                <a:tab pos="2693988" algn="l"/>
                <a:tab pos="3143250" algn="l"/>
                <a:tab pos="3592512" algn="l"/>
                <a:tab pos="4041774" algn="l"/>
                <a:tab pos="4491036" algn="l"/>
                <a:tab pos="4940298" algn="l"/>
                <a:tab pos="5389560" algn="l"/>
                <a:tab pos="5838822" algn="l"/>
                <a:tab pos="6288085" algn="l"/>
                <a:tab pos="6737347" algn="l"/>
                <a:tab pos="7186610" algn="l"/>
                <a:tab pos="7635872" algn="l"/>
                <a:tab pos="8085135" algn="l"/>
                <a:tab pos="8534397" algn="l"/>
                <a:tab pos="8983660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1pPr>
            <a:lvl2pPr>
              <a:tabLst>
                <a:tab pos="0" algn="l"/>
                <a:tab pos="447672" algn="l"/>
                <a:tab pos="896935" algn="l"/>
                <a:tab pos="1346197" algn="l"/>
                <a:tab pos="1795460" algn="l"/>
                <a:tab pos="2244722" algn="l"/>
                <a:tab pos="2693988" algn="l"/>
                <a:tab pos="3143250" algn="l"/>
                <a:tab pos="3592512" algn="l"/>
                <a:tab pos="4041774" algn="l"/>
                <a:tab pos="4491036" algn="l"/>
                <a:tab pos="4940298" algn="l"/>
                <a:tab pos="5389560" algn="l"/>
                <a:tab pos="5838822" algn="l"/>
                <a:tab pos="6288085" algn="l"/>
                <a:tab pos="6737347" algn="l"/>
                <a:tab pos="7186610" algn="l"/>
                <a:tab pos="7635872" algn="l"/>
                <a:tab pos="8085135" algn="l"/>
                <a:tab pos="8534397" algn="l"/>
                <a:tab pos="8983660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2pPr>
            <a:lvl3pPr>
              <a:tabLst>
                <a:tab pos="0" algn="l"/>
                <a:tab pos="447672" algn="l"/>
                <a:tab pos="896935" algn="l"/>
                <a:tab pos="1346197" algn="l"/>
                <a:tab pos="1795460" algn="l"/>
                <a:tab pos="2244722" algn="l"/>
                <a:tab pos="2693988" algn="l"/>
                <a:tab pos="3143250" algn="l"/>
                <a:tab pos="3592512" algn="l"/>
                <a:tab pos="4041774" algn="l"/>
                <a:tab pos="4491036" algn="l"/>
                <a:tab pos="4940298" algn="l"/>
                <a:tab pos="5389560" algn="l"/>
                <a:tab pos="5838822" algn="l"/>
                <a:tab pos="6288085" algn="l"/>
                <a:tab pos="6737347" algn="l"/>
                <a:tab pos="7186610" algn="l"/>
                <a:tab pos="7635872" algn="l"/>
                <a:tab pos="8085135" algn="l"/>
                <a:tab pos="8534397" algn="l"/>
                <a:tab pos="8983660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3pPr>
            <a:lvl4pPr>
              <a:tabLst>
                <a:tab pos="0" algn="l"/>
                <a:tab pos="447672" algn="l"/>
                <a:tab pos="896935" algn="l"/>
                <a:tab pos="1346197" algn="l"/>
                <a:tab pos="1795460" algn="l"/>
                <a:tab pos="2244722" algn="l"/>
                <a:tab pos="2693988" algn="l"/>
                <a:tab pos="3143250" algn="l"/>
                <a:tab pos="3592512" algn="l"/>
                <a:tab pos="4041774" algn="l"/>
                <a:tab pos="4491036" algn="l"/>
                <a:tab pos="4940298" algn="l"/>
                <a:tab pos="5389560" algn="l"/>
                <a:tab pos="5838822" algn="l"/>
                <a:tab pos="6288085" algn="l"/>
                <a:tab pos="6737347" algn="l"/>
                <a:tab pos="7186610" algn="l"/>
                <a:tab pos="7635872" algn="l"/>
                <a:tab pos="8085135" algn="l"/>
                <a:tab pos="8534397" algn="l"/>
                <a:tab pos="8983660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4pPr>
            <a:lvl5pPr>
              <a:tabLst>
                <a:tab pos="0" algn="l"/>
                <a:tab pos="447672" algn="l"/>
                <a:tab pos="896935" algn="l"/>
                <a:tab pos="1346197" algn="l"/>
                <a:tab pos="1795460" algn="l"/>
                <a:tab pos="2244722" algn="l"/>
                <a:tab pos="2693988" algn="l"/>
                <a:tab pos="3143250" algn="l"/>
                <a:tab pos="3592512" algn="l"/>
                <a:tab pos="4041774" algn="l"/>
                <a:tab pos="4491036" algn="l"/>
                <a:tab pos="4940298" algn="l"/>
                <a:tab pos="5389560" algn="l"/>
                <a:tab pos="5838822" algn="l"/>
                <a:tab pos="6288085" algn="l"/>
                <a:tab pos="6737347" algn="l"/>
                <a:tab pos="7186610" algn="l"/>
                <a:tab pos="7635872" algn="l"/>
                <a:tab pos="8085135" algn="l"/>
                <a:tab pos="8534397" algn="l"/>
                <a:tab pos="8983660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5pPr>
            <a:lvl6pPr marL="2514597" indent="-228600" defTabSz="44926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2" algn="l"/>
                <a:tab pos="896935" algn="l"/>
                <a:tab pos="1346197" algn="l"/>
                <a:tab pos="1795460" algn="l"/>
                <a:tab pos="2244722" algn="l"/>
                <a:tab pos="2693988" algn="l"/>
                <a:tab pos="3143250" algn="l"/>
                <a:tab pos="3592512" algn="l"/>
                <a:tab pos="4041774" algn="l"/>
                <a:tab pos="4491036" algn="l"/>
                <a:tab pos="4940298" algn="l"/>
                <a:tab pos="5389560" algn="l"/>
                <a:tab pos="5838822" algn="l"/>
                <a:tab pos="6288085" algn="l"/>
                <a:tab pos="6737347" algn="l"/>
                <a:tab pos="7186610" algn="l"/>
                <a:tab pos="7635872" algn="l"/>
                <a:tab pos="8085135" algn="l"/>
                <a:tab pos="8534397" algn="l"/>
                <a:tab pos="8983660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6pPr>
            <a:lvl7pPr marL="2971800" indent="-228600" defTabSz="44926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2" algn="l"/>
                <a:tab pos="896935" algn="l"/>
                <a:tab pos="1346197" algn="l"/>
                <a:tab pos="1795460" algn="l"/>
                <a:tab pos="2244722" algn="l"/>
                <a:tab pos="2693988" algn="l"/>
                <a:tab pos="3143250" algn="l"/>
                <a:tab pos="3592512" algn="l"/>
                <a:tab pos="4041774" algn="l"/>
                <a:tab pos="4491036" algn="l"/>
                <a:tab pos="4940298" algn="l"/>
                <a:tab pos="5389560" algn="l"/>
                <a:tab pos="5838822" algn="l"/>
                <a:tab pos="6288085" algn="l"/>
                <a:tab pos="6737347" algn="l"/>
                <a:tab pos="7186610" algn="l"/>
                <a:tab pos="7635872" algn="l"/>
                <a:tab pos="8085135" algn="l"/>
                <a:tab pos="8534397" algn="l"/>
                <a:tab pos="8983660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7pPr>
            <a:lvl8pPr marL="3429000" indent="-228600" defTabSz="44926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2" algn="l"/>
                <a:tab pos="896935" algn="l"/>
                <a:tab pos="1346197" algn="l"/>
                <a:tab pos="1795460" algn="l"/>
                <a:tab pos="2244722" algn="l"/>
                <a:tab pos="2693988" algn="l"/>
                <a:tab pos="3143250" algn="l"/>
                <a:tab pos="3592512" algn="l"/>
                <a:tab pos="4041774" algn="l"/>
                <a:tab pos="4491036" algn="l"/>
                <a:tab pos="4940298" algn="l"/>
                <a:tab pos="5389560" algn="l"/>
                <a:tab pos="5838822" algn="l"/>
                <a:tab pos="6288085" algn="l"/>
                <a:tab pos="6737347" algn="l"/>
                <a:tab pos="7186610" algn="l"/>
                <a:tab pos="7635872" algn="l"/>
                <a:tab pos="8085135" algn="l"/>
                <a:tab pos="8534397" algn="l"/>
                <a:tab pos="8983660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8pPr>
            <a:lvl9pPr marL="3886200" indent="-228600" defTabSz="449262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2" algn="l"/>
                <a:tab pos="896935" algn="l"/>
                <a:tab pos="1346197" algn="l"/>
                <a:tab pos="1795460" algn="l"/>
                <a:tab pos="2244722" algn="l"/>
                <a:tab pos="2693988" algn="l"/>
                <a:tab pos="3143250" algn="l"/>
                <a:tab pos="3592512" algn="l"/>
                <a:tab pos="4041774" algn="l"/>
                <a:tab pos="4491036" algn="l"/>
                <a:tab pos="4940298" algn="l"/>
                <a:tab pos="5389560" algn="l"/>
                <a:tab pos="5838822" algn="l"/>
                <a:tab pos="6288085" algn="l"/>
                <a:tab pos="6737347" algn="l"/>
                <a:tab pos="7186610" algn="l"/>
                <a:tab pos="7635872" algn="l"/>
                <a:tab pos="8085135" algn="l"/>
                <a:tab pos="8534397" algn="l"/>
                <a:tab pos="8983660" algn="l"/>
              </a:tabLst>
              <a:defRPr sz="2800">
                <a:solidFill>
                  <a:schemeClr val="bg1"/>
                </a:solidFill>
                <a:latin typeface="Arial"/>
                <a:ea typeface="MS Gothic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sz="1600" b="1">
                <a:solidFill>
                  <a:srgbClr val="FFFFFF"/>
                </a:solidFill>
                <a:latin typeface="Times New Roman"/>
              </a:rPr>
              <a:t>9</a:t>
            </a:r>
          </a:p>
        </p:txBody>
      </p:sp>
      <p:pic>
        <p:nvPicPr>
          <p:cNvPr id="1297801774" name="Picture 2" descr="Россельхознадзор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281583" y="104058"/>
            <a:ext cx="495297" cy="552448"/>
          </a:xfrm>
          <a:prstGeom prst="rect">
            <a:avLst/>
          </a:prstGeom>
          <a:noFill/>
        </p:spPr>
      </p:pic>
      <p:sp>
        <p:nvSpPr>
          <p:cNvPr id="1755330473" name="TextBox 1755330472"/>
          <p:cNvSpPr txBox="1"/>
          <p:nvPr/>
        </p:nvSpPr>
        <p:spPr bwMode="auto">
          <a:xfrm>
            <a:off x="1565622" y="336288"/>
            <a:ext cx="10100472" cy="6099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ru-RU" sz="16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Побочные продукты животноводства (ППЖ)</a:t>
            </a:r>
            <a:endParaRPr sz="1600" b="1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defRPr/>
            </a:pPr>
            <a:endParaRPr/>
          </a:p>
        </p:txBody>
      </p:sp>
      <p:graphicFrame>
        <p:nvGraphicFramePr>
          <p:cNvPr id="1717077937" name="Group 1"/>
          <p:cNvGraphicFramePr>
            <a:graphicFrameLocks/>
          </p:cNvGraphicFramePr>
          <p:nvPr/>
        </p:nvGraphicFramePr>
        <p:xfrm>
          <a:off x="266928" y="764521"/>
          <a:ext cx="11436037" cy="857259"/>
        </p:xfrm>
        <a:graphic>
          <a:graphicData uri="http://schemas.openxmlformats.org/drawingml/2006/table">
            <a:tbl>
              <a:tblPr/>
              <a:tblGrid>
                <a:gridCol w="114360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4794">
                <a:tc>
                  <a:txBody>
                    <a:bodyPr/>
                    <a:lstStyle/>
                    <a:p>
                      <a:pPr marL="0" marR="0" lvl="0" indent="0" algn="l" defTabSz="449262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3" algn="l"/>
                          <a:tab pos="896936" algn="l"/>
                          <a:tab pos="1346198" algn="l"/>
                          <a:tab pos="1795461" algn="l"/>
                          <a:tab pos="2244723" algn="l"/>
                          <a:tab pos="2693988" algn="l"/>
                          <a:tab pos="3143250" algn="l"/>
                          <a:tab pos="3592512" algn="l"/>
                          <a:tab pos="4041774" algn="l"/>
                          <a:tab pos="4491036" algn="l"/>
                          <a:tab pos="4940298" algn="l"/>
                          <a:tab pos="5389561" algn="l"/>
                          <a:tab pos="5838823" algn="l"/>
                          <a:tab pos="6288086" algn="l"/>
                          <a:tab pos="6737348" algn="l"/>
                          <a:tab pos="7186611" algn="l"/>
                          <a:tab pos="7635873" algn="l"/>
                          <a:tab pos="8085136" algn="l"/>
                          <a:tab pos="8534398" algn="l"/>
                          <a:tab pos="8983661" algn="l"/>
                        </a:tabLst>
                        <a:defRPr/>
                      </a:pPr>
                      <a:r>
                        <a:rPr lang="ru-RU" sz="1400" b="1" u="none" strike="noStrike" cap="none">
                          <a:ln>
                            <a:noFill/>
                          </a:ln>
                          <a:latin typeface="Arial"/>
                          <a:ea typeface="Arial"/>
                          <a:cs typeface="Arial"/>
                        </a:rPr>
                        <a:t>в Управление поступило 186  заявлений от сельхозпредприятий Челябинской области об отнесении к ППЖ</a:t>
                      </a:r>
                      <a:endParaRPr sz="1400" b="1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68400" marR="6840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296">
                <a:tc>
                  <a:txBody>
                    <a:bodyPr/>
                    <a:lstStyle/>
                    <a:p>
                      <a:pPr marL="0" marR="0" lvl="0" indent="0" algn="l" defTabSz="449262">
                        <a:lnSpc>
                          <a:spcPct val="8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3" algn="l"/>
                          <a:tab pos="896936" algn="l"/>
                          <a:tab pos="1346198" algn="l"/>
                          <a:tab pos="1795461" algn="l"/>
                          <a:tab pos="2244723" algn="l"/>
                          <a:tab pos="2693988" algn="l"/>
                          <a:tab pos="3143250" algn="l"/>
                          <a:tab pos="3592512" algn="l"/>
                          <a:tab pos="4041774" algn="l"/>
                          <a:tab pos="4491036" algn="l"/>
                          <a:tab pos="4940298" algn="l"/>
                          <a:tab pos="5389561" algn="l"/>
                          <a:tab pos="5838823" algn="l"/>
                          <a:tab pos="6288086" algn="l"/>
                          <a:tab pos="6737348" algn="l"/>
                          <a:tab pos="7186611" algn="l"/>
                          <a:tab pos="7635873" algn="l"/>
                          <a:tab pos="8085136" algn="l"/>
                          <a:tab pos="8534398" algn="l"/>
                          <a:tab pos="8983661" algn="l"/>
                        </a:tabLst>
                        <a:defRPr/>
                      </a:pPr>
                      <a:r>
                        <a:rPr lang="ru-RU" sz="1400" b="1" u="none" strike="noStrike" cap="none">
                          <a:ln>
                            <a:noFill/>
                          </a:ln>
                          <a:latin typeface="Arial"/>
                          <a:ea typeface="Arial"/>
                          <a:cs typeface="Arial"/>
                        </a:rPr>
                        <a:t>Из них 122 планируют использовать ППЖ в 2024 году. Прием уведомлений на 2025 год уже начат </a:t>
                      </a:r>
                      <a:endParaRPr sz="1400" b="1" i="0" u="none" strike="noStrike" cap="none">
                        <a:ln>
                          <a:noFill/>
                        </a:ln>
                        <a:solidFill>
                          <a:srgbClr val="000000"/>
                        </a:solidFill>
                        <a:latin typeface="Arial"/>
                        <a:cs typeface="Arial"/>
                      </a:endParaRPr>
                    </a:p>
                  </a:txBody>
                  <a:tcPr marL="68400" marR="6840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53255010" name="Стрелка вправо 1"/>
          <p:cNvSpPr/>
          <p:nvPr/>
        </p:nvSpPr>
        <p:spPr bwMode="auto">
          <a:xfrm>
            <a:off x="3387804" y="4854975"/>
            <a:ext cx="2088231" cy="1305768"/>
          </a:xfrm>
          <a:prstGeom prst="rightArrow">
            <a:avLst>
              <a:gd name="adj1" fmla="val 50000"/>
              <a:gd name="adj2" fmla="val 49479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latin typeface="Times New Roman"/>
                <a:cs typeface="Times New Roman"/>
              </a:rPr>
              <a:t>Заявление об отнесении к ППЖ</a:t>
            </a:r>
          </a:p>
        </p:txBody>
      </p:sp>
      <p:sp>
        <p:nvSpPr>
          <p:cNvPr id="1977080308" name="Стрелка вправо 6"/>
          <p:cNvSpPr/>
          <p:nvPr/>
        </p:nvSpPr>
        <p:spPr bwMode="auto">
          <a:xfrm>
            <a:off x="5476036" y="4854975"/>
            <a:ext cx="2088231" cy="130576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latin typeface="Times New Roman"/>
                <a:cs typeface="Times New Roman"/>
              </a:rPr>
              <a:t>Разработка </a:t>
            </a:r>
            <a:endParaRPr/>
          </a:p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latin typeface="Times New Roman"/>
                <a:cs typeface="Times New Roman"/>
              </a:rPr>
              <a:t>ТУ и ТР</a:t>
            </a:r>
          </a:p>
        </p:txBody>
      </p:sp>
      <p:sp>
        <p:nvSpPr>
          <p:cNvPr id="1185714902" name="Стрелка вправо 7"/>
          <p:cNvSpPr/>
          <p:nvPr/>
        </p:nvSpPr>
        <p:spPr bwMode="auto">
          <a:xfrm>
            <a:off x="7564268" y="4854975"/>
            <a:ext cx="2088231" cy="130576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latin typeface="Times New Roman"/>
                <a:cs typeface="Times New Roman"/>
              </a:rPr>
              <a:t>Лабораторный контроль</a:t>
            </a:r>
          </a:p>
        </p:txBody>
      </p:sp>
      <p:sp>
        <p:nvSpPr>
          <p:cNvPr id="1030507651" name="Стрелка вправо 8"/>
          <p:cNvSpPr/>
          <p:nvPr/>
        </p:nvSpPr>
        <p:spPr bwMode="auto">
          <a:xfrm>
            <a:off x="9728966" y="4854975"/>
            <a:ext cx="2088231" cy="130576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>
                <a:solidFill>
                  <a:schemeClr val="tx1"/>
                </a:solidFill>
                <a:latin typeface="Times New Roman"/>
                <a:cs typeface="Times New Roman"/>
              </a:rPr>
              <a:t>Использование ППЖ</a:t>
            </a:r>
          </a:p>
        </p:txBody>
      </p:sp>
      <p:sp>
        <p:nvSpPr>
          <p:cNvPr id="321520665" name="TextBox 321520664"/>
          <p:cNvSpPr txBox="1"/>
          <p:nvPr/>
        </p:nvSpPr>
        <p:spPr bwMode="auto">
          <a:xfrm>
            <a:off x="281583" y="1550611"/>
            <a:ext cx="11749835" cy="30788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1400" b="0" i="0" u="none">
                <a:solidFill>
                  <a:srgbClr val="212121"/>
                </a:solidFill>
                <a:latin typeface="Arial"/>
                <a:ea typeface="Arial"/>
                <a:cs typeface="Arial"/>
              </a:rPr>
              <a:t>с 02.05.2024 введена </a:t>
            </a:r>
            <a:r>
              <a:rPr sz="1400" b="1" i="0" u="none">
                <a:solidFill>
                  <a:srgbClr val="212121"/>
                </a:solidFill>
                <a:latin typeface="Arial"/>
                <a:ea typeface="Arial"/>
                <a:cs typeface="Arial"/>
              </a:rPr>
              <a:t>статья 10.8.1,</a:t>
            </a:r>
            <a:r>
              <a:rPr sz="1400" b="0" i="0" u="none">
                <a:solidFill>
                  <a:srgbClr val="212121"/>
                </a:solidFill>
                <a:latin typeface="Arial"/>
                <a:ea typeface="Arial"/>
                <a:cs typeface="Arial"/>
              </a:rPr>
              <a:t> устанавливающая административную ответственность за несоблюдение требований к обращению ППЖ при их хранении, транспортировке, обработке, переработке и реализации, установлены штрафы:</a:t>
            </a:r>
            <a:endParaRPr sz="1400">
              <a:latin typeface="Arial"/>
              <a:cs typeface="Arial"/>
            </a:endParaRPr>
          </a:p>
          <a:p>
            <a:pPr marL="239821" indent="-239821" algn="l">
              <a:buFont typeface="Arial"/>
              <a:buChar char="•"/>
              <a:defRPr/>
            </a:pPr>
            <a:r>
              <a:rPr sz="1400" b="1" i="0" u="none">
                <a:solidFill>
                  <a:srgbClr val="212121"/>
                </a:solidFill>
                <a:latin typeface="Arial"/>
                <a:ea typeface="Arial"/>
                <a:cs typeface="Arial"/>
              </a:rPr>
              <a:t>на должностных лиц</a:t>
            </a:r>
            <a:r>
              <a:rPr sz="1400" b="0" i="0" u="none">
                <a:solidFill>
                  <a:srgbClr val="212121"/>
                </a:solidFill>
                <a:latin typeface="Arial"/>
                <a:ea typeface="Arial"/>
                <a:cs typeface="Arial"/>
              </a:rPr>
              <a:t> в размере от 30 до 40 тыс. рублей; </a:t>
            </a:r>
          </a:p>
          <a:p>
            <a:pPr marL="239821" indent="-239821" algn="l">
              <a:buFont typeface="Arial"/>
              <a:buChar char="•"/>
              <a:defRPr/>
            </a:pPr>
            <a:r>
              <a:rPr sz="1400" b="1" i="0" u="none">
                <a:solidFill>
                  <a:srgbClr val="212121"/>
                </a:solidFill>
                <a:latin typeface="Arial"/>
                <a:ea typeface="Arial"/>
                <a:cs typeface="Arial"/>
              </a:rPr>
              <a:t>на ИП</a:t>
            </a:r>
            <a:r>
              <a:rPr sz="1400" b="0" i="0" u="none">
                <a:solidFill>
                  <a:srgbClr val="212121"/>
                </a:solidFill>
                <a:latin typeface="Arial"/>
                <a:ea typeface="Arial"/>
                <a:cs typeface="Arial"/>
              </a:rPr>
              <a:t> — от 50 до 60 тыс. рублей или административное приостановление деятельности на срок до девяноста суток; </a:t>
            </a:r>
          </a:p>
          <a:p>
            <a:pPr marL="239821" indent="-239821" algn="l">
              <a:buFont typeface="Arial"/>
              <a:buChar char="•"/>
              <a:defRPr/>
            </a:pPr>
            <a:r>
              <a:rPr sz="1400" b="1" i="0" u="none">
                <a:solidFill>
                  <a:srgbClr val="212121"/>
                </a:solidFill>
                <a:latin typeface="Arial"/>
                <a:ea typeface="Arial"/>
                <a:cs typeface="Arial"/>
              </a:rPr>
              <a:t>на ЮЛ</a:t>
            </a:r>
            <a:r>
              <a:rPr sz="1400" b="0" i="0" u="none">
                <a:solidFill>
                  <a:srgbClr val="212121"/>
                </a:solidFill>
                <a:latin typeface="Arial"/>
                <a:ea typeface="Arial"/>
                <a:cs typeface="Arial"/>
              </a:rPr>
              <a:t> — от 250 до 350 тыс. рублей или административное приостановление деятельности на срок до девяноста суток;</a:t>
            </a:r>
            <a:endParaRPr sz="1400">
              <a:latin typeface="Arial"/>
              <a:cs typeface="Arial"/>
            </a:endParaRPr>
          </a:p>
          <a:p>
            <a:pPr algn="l">
              <a:defRPr/>
            </a:pPr>
            <a:r>
              <a:rPr sz="1400">
                <a:latin typeface="Arial"/>
                <a:ea typeface="Arial"/>
                <a:cs typeface="Arial"/>
              </a:rPr>
              <a:t>                                                      </a:t>
            </a:r>
            <a:r>
              <a:rPr sz="1400" b="1">
                <a:latin typeface="Arial"/>
                <a:ea typeface="Arial"/>
                <a:cs typeface="Arial"/>
              </a:rPr>
              <a:t>При </a:t>
            </a:r>
            <a:r>
              <a:rPr sz="1400" b="1" i="0" u="none">
                <a:solidFill>
                  <a:srgbClr val="212121"/>
                </a:solidFill>
                <a:latin typeface="Arial"/>
                <a:ea typeface="Arial"/>
                <a:cs typeface="Arial"/>
              </a:rPr>
              <a:t>повторном совершении указанных правонарушений: </a:t>
            </a:r>
          </a:p>
          <a:p>
            <a:pPr algn="l">
              <a:defRPr/>
            </a:pPr>
            <a:r>
              <a:rPr sz="1400" b="0" i="0" u="none">
                <a:solidFill>
                  <a:srgbClr val="212121"/>
                </a:solidFill>
                <a:latin typeface="Arial"/>
                <a:ea typeface="Arial"/>
                <a:cs typeface="Arial"/>
              </a:rPr>
              <a:t>штраф</a:t>
            </a:r>
            <a:r>
              <a:rPr sz="1400" b="1" i="0" u="none">
                <a:solidFill>
                  <a:srgbClr val="212121"/>
                </a:solidFill>
                <a:latin typeface="Arial"/>
                <a:ea typeface="Arial"/>
                <a:cs typeface="Arial"/>
              </a:rPr>
              <a:t> на должностных лиц</a:t>
            </a:r>
            <a:r>
              <a:rPr sz="1400" b="0" i="0" u="none">
                <a:solidFill>
                  <a:srgbClr val="212121"/>
                </a:solidFill>
                <a:latin typeface="Arial"/>
                <a:ea typeface="Arial"/>
                <a:cs typeface="Arial"/>
              </a:rPr>
              <a:t> составит до 50 тыс. рублей; </a:t>
            </a:r>
            <a:endParaRPr sz="1400" b="1" i="0" u="none">
              <a:solidFill>
                <a:srgbClr val="212121"/>
              </a:solidFill>
              <a:latin typeface="Arial"/>
              <a:ea typeface="Arial"/>
              <a:cs typeface="Arial"/>
            </a:endParaRPr>
          </a:p>
          <a:p>
            <a:pPr algn="l">
              <a:defRPr/>
            </a:pPr>
            <a:r>
              <a:rPr sz="1400" b="1" i="0" u="none">
                <a:solidFill>
                  <a:srgbClr val="212121"/>
                </a:solidFill>
                <a:latin typeface="Arial"/>
                <a:ea typeface="Arial"/>
                <a:cs typeface="Arial"/>
              </a:rPr>
              <a:t>на ИП</a:t>
            </a:r>
            <a:r>
              <a:rPr sz="1400" b="0" i="0" u="none">
                <a:solidFill>
                  <a:srgbClr val="212121"/>
                </a:solidFill>
                <a:latin typeface="Arial"/>
                <a:ea typeface="Arial"/>
                <a:cs typeface="Arial"/>
              </a:rPr>
              <a:t> – до 70 тыс. рублей или административное приостановление деятельности на срок до девяноста суток; </a:t>
            </a:r>
            <a:endParaRPr sz="1400" b="1" i="0" u="none">
              <a:solidFill>
                <a:srgbClr val="212121"/>
              </a:solidFill>
              <a:latin typeface="Arial"/>
              <a:ea typeface="Arial"/>
              <a:cs typeface="Arial"/>
            </a:endParaRPr>
          </a:p>
          <a:p>
            <a:pPr algn="l">
              <a:defRPr/>
            </a:pPr>
            <a:r>
              <a:rPr sz="1400" b="1" i="0" u="none">
                <a:solidFill>
                  <a:srgbClr val="212121"/>
                </a:solidFill>
                <a:latin typeface="Arial"/>
                <a:ea typeface="Arial"/>
                <a:cs typeface="Arial"/>
              </a:rPr>
              <a:t>на ЮЛ</a:t>
            </a:r>
            <a:r>
              <a:rPr sz="1400" b="0" i="0" u="none">
                <a:solidFill>
                  <a:srgbClr val="212121"/>
                </a:solidFill>
                <a:latin typeface="Arial"/>
                <a:ea typeface="Arial"/>
                <a:cs typeface="Arial"/>
              </a:rPr>
              <a:t> – до 450 тыс. рублей или административное приостановление деятельности на срок до девяноста суток;</a:t>
            </a:r>
            <a:endParaRPr/>
          </a:p>
          <a:p>
            <a:pPr algn="l">
              <a:defRPr/>
            </a:pPr>
            <a:endParaRPr sz="1400">
              <a:latin typeface="Arial"/>
              <a:cs typeface="Arial"/>
            </a:endParaRPr>
          </a:p>
          <a:p>
            <a:pPr algn="l">
              <a:defRPr/>
            </a:pPr>
            <a:r>
              <a:rPr sz="1400" b="0" i="0" u="none">
                <a:solidFill>
                  <a:srgbClr val="212121"/>
                </a:solidFill>
                <a:latin typeface="Arial"/>
                <a:ea typeface="Arial"/>
                <a:cs typeface="Arial"/>
              </a:rPr>
              <a:t> Если из-за указанных нарушений был </a:t>
            </a:r>
            <a:r>
              <a:rPr sz="1400" b="0" i="0" u="sng">
                <a:solidFill>
                  <a:srgbClr val="212121"/>
                </a:solidFill>
                <a:latin typeface="Arial"/>
                <a:ea typeface="Arial"/>
                <a:cs typeface="Arial"/>
              </a:rPr>
              <a:t>причинен вред здоровью людей, окружающей среде или возникла эпидемия/эпизоотия</a:t>
            </a:r>
            <a:r>
              <a:rPr sz="1400" b="0" i="0" u="none">
                <a:solidFill>
                  <a:srgbClr val="212121"/>
                </a:solidFill>
                <a:latin typeface="Arial"/>
                <a:ea typeface="Arial"/>
                <a:cs typeface="Arial"/>
              </a:rPr>
              <a:t>, то </a:t>
            </a:r>
            <a:r>
              <a:rPr sz="1400" b="1" i="0" u="none">
                <a:solidFill>
                  <a:srgbClr val="212121"/>
                </a:solidFill>
                <a:latin typeface="Arial"/>
                <a:ea typeface="Arial"/>
                <a:cs typeface="Arial"/>
              </a:rPr>
              <a:t>должностных лиц</a:t>
            </a:r>
            <a:r>
              <a:rPr sz="1400" b="0" i="0" u="none">
                <a:solidFill>
                  <a:srgbClr val="212121"/>
                </a:solidFill>
                <a:latin typeface="Arial"/>
                <a:ea typeface="Arial"/>
                <a:cs typeface="Arial"/>
              </a:rPr>
              <a:t> оштрафуют на сумму до 60 тыс. рублей; </a:t>
            </a:r>
          </a:p>
          <a:p>
            <a:pPr algn="l">
              <a:defRPr/>
            </a:pPr>
            <a:r>
              <a:rPr sz="1400" b="1" i="0" u="none">
                <a:solidFill>
                  <a:srgbClr val="212121"/>
                </a:solidFill>
                <a:latin typeface="Arial"/>
                <a:ea typeface="Arial"/>
                <a:cs typeface="Arial"/>
              </a:rPr>
              <a:t>ИП</a:t>
            </a:r>
            <a:r>
              <a:rPr sz="1400" b="0" i="0" u="none">
                <a:solidFill>
                  <a:srgbClr val="212121"/>
                </a:solidFill>
                <a:latin typeface="Arial"/>
                <a:ea typeface="Arial"/>
                <a:cs typeface="Arial"/>
              </a:rPr>
              <a:t> – до 90 тыс. рублей или назначат административное приостановление деятельности на срок до девяноста суток;</a:t>
            </a:r>
          </a:p>
          <a:p>
            <a:pPr algn="l">
              <a:defRPr/>
            </a:pPr>
            <a:r>
              <a:rPr sz="1400" b="1" i="0" u="none">
                <a:solidFill>
                  <a:srgbClr val="212121"/>
                </a:solidFill>
                <a:latin typeface="Arial"/>
                <a:ea typeface="Arial"/>
                <a:cs typeface="Arial"/>
              </a:rPr>
              <a:t>ЮЛ</a:t>
            </a:r>
            <a:r>
              <a:rPr sz="1400" b="0" i="0" u="none">
                <a:solidFill>
                  <a:srgbClr val="212121"/>
                </a:solidFill>
                <a:latin typeface="Arial"/>
                <a:ea typeface="Arial"/>
                <a:cs typeface="Arial"/>
              </a:rPr>
              <a:t> – до 600 тыс. рублей или административное приостановление деятельности на срок до девяноста суток.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755</Words>
  <Application>Microsoft Office PowerPoint</Application>
  <DocSecurity>0</DocSecurity>
  <PresentationFormat>Широкоэкранный</PresentationFormat>
  <Paragraphs>92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MS Gothic</vt:lpstr>
      <vt:lpstr>Arial</vt:lpstr>
      <vt:lpstr>Calibri</vt:lpstr>
      <vt:lpstr>Calibri Light</vt:lpstr>
      <vt:lpstr>Monotype Corsiva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>Krokoz™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111</dc:creator>
  <cp:keywords/>
  <dc:description/>
  <cp:lastModifiedBy>Светлана Николаевна Чечиль</cp:lastModifiedBy>
  <cp:revision>1274</cp:revision>
  <cp:lastPrinted>2024-12-02T03:57:45Z</cp:lastPrinted>
  <dcterms:created xsi:type="dcterms:W3CDTF">2019-04-20T14:24:03Z</dcterms:created>
  <dcterms:modified xsi:type="dcterms:W3CDTF">2024-12-02T03:59:44Z</dcterms:modified>
  <cp:category/>
  <dc:identifier/>
  <cp:contentStatus/>
  <dc:language/>
  <cp:version/>
</cp:coreProperties>
</file>